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95" r:id="rId2"/>
  </p:sldMasterIdLst>
  <p:notesMasterIdLst>
    <p:notesMasterId r:id="rId50"/>
  </p:notesMasterIdLst>
  <p:handoutMasterIdLst>
    <p:handoutMasterId r:id="rId51"/>
  </p:handoutMasterIdLst>
  <p:sldIdLst>
    <p:sldId id="349" r:id="rId3"/>
    <p:sldId id="396" r:id="rId4"/>
    <p:sldId id="397" r:id="rId5"/>
    <p:sldId id="395" r:id="rId6"/>
    <p:sldId id="350" r:id="rId7"/>
    <p:sldId id="366" r:id="rId8"/>
    <p:sldId id="353" r:id="rId9"/>
    <p:sldId id="355" r:id="rId10"/>
    <p:sldId id="376" r:id="rId11"/>
    <p:sldId id="377" r:id="rId12"/>
    <p:sldId id="378" r:id="rId13"/>
    <p:sldId id="379" r:id="rId14"/>
    <p:sldId id="296" r:id="rId15"/>
    <p:sldId id="405" r:id="rId16"/>
    <p:sldId id="406" r:id="rId17"/>
    <p:sldId id="407" r:id="rId18"/>
    <p:sldId id="408" r:id="rId19"/>
    <p:sldId id="409" r:id="rId20"/>
    <p:sldId id="410" r:id="rId21"/>
    <p:sldId id="368" r:id="rId22"/>
    <p:sldId id="370" r:id="rId23"/>
    <p:sldId id="371" r:id="rId24"/>
    <p:sldId id="389" r:id="rId25"/>
    <p:sldId id="372" r:id="rId26"/>
    <p:sldId id="390" r:id="rId27"/>
    <p:sldId id="373" r:id="rId28"/>
    <p:sldId id="367" r:id="rId29"/>
    <p:sldId id="391" r:id="rId30"/>
    <p:sldId id="374" r:id="rId31"/>
    <p:sldId id="392" r:id="rId32"/>
    <p:sldId id="375" r:id="rId33"/>
    <p:sldId id="365" r:id="rId34"/>
    <p:sldId id="312" r:id="rId35"/>
    <p:sldId id="380" r:id="rId36"/>
    <p:sldId id="381" r:id="rId37"/>
    <p:sldId id="382" r:id="rId38"/>
    <p:sldId id="388" r:id="rId39"/>
    <p:sldId id="332" r:id="rId40"/>
    <p:sldId id="335" r:id="rId41"/>
    <p:sldId id="336" r:id="rId42"/>
    <p:sldId id="398" r:id="rId43"/>
    <p:sldId id="399" r:id="rId44"/>
    <p:sldId id="400" r:id="rId45"/>
    <p:sldId id="401" r:id="rId46"/>
    <p:sldId id="402" r:id="rId47"/>
    <p:sldId id="403" r:id="rId48"/>
    <p:sldId id="404" r:id="rId49"/>
  </p:sldIdLst>
  <p:sldSz cx="9144000" cy="6858000" type="screen4x3"/>
  <p:notesSz cx="6708775" cy="977423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66FF"/>
    <a:srgbClr val="99FF33"/>
    <a:srgbClr val="99FF66"/>
    <a:srgbClr val="EAF15F"/>
    <a:srgbClr val="000066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5" d="100"/>
          <a:sy n="55" d="100"/>
        </p:scale>
        <p:origin x="-768" y="-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090" y="-58"/>
      </p:cViewPr>
      <p:guideLst>
        <p:guide orient="horz" pos="3079"/>
        <p:guide pos="211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zh-CN" altLang="en-US"/>
              <a:t>頁眉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0"/>
            <a:ext cx="29067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067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285288"/>
            <a:ext cx="29067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6F19AB5-46DB-4A94-9E58-7FFBB3F2314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43064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zh-CN" altLang="en-US"/>
              <a:t>頁眉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2063" y="0"/>
            <a:ext cx="29067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911225" y="733425"/>
            <a:ext cx="48895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43438"/>
            <a:ext cx="4921250" cy="439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单击以编辑母版文本样式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067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2063" y="9285288"/>
            <a:ext cx="29067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2476F5F-DCA4-497E-BA8A-E7EED92D8F5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0270644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23B7EBA7-3EF0-4F98-A36E-B4B1B23AF77E}" type="slidenum">
              <a:rPr lang="en-US" altLang="zh-CN">
                <a:latin typeface="Times New Roman" pitchFamily="18" charset="0"/>
              </a:rPr>
              <a:pPr/>
              <a:t>1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54276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54277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B67AADB0-02B7-4531-81C3-B92CD8F7AE01}" type="slidenum">
              <a:rPr lang="en-US" altLang="zh-CN">
                <a:latin typeface="Times New Roman" pitchFamily="18" charset="0"/>
              </a:rPr>
              <a:pPr/>
              <a:t>10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6349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TW" altLang="en-US" smtClean="0"/>
              <a:t>未與企業的長期策略方向結合。</a:t>
            </a:r>
          </a:p>
          <a:p>
            <a:pPr eaLnBrk="1" hangingPunct="1"/>
            <a:r>
              <a:rPr lang="zh-TW" altLang="en-US" smtClean="0"/>
              <a:t>妨礙企業創造未來經濟價值的能力。</a:t>
            </a:r>
          </a:p>
          <a:p>
            <a:pPr eaLnBrk="1" hangingPunct="1"/>
            <a:r>
              <a:rPr lang="zh-TW" altLang="en-US" smtClean="0"/>
              <a:t>當公司必須大量投資于顧客、供應商、員工、流程、科技和創新才能創造未來價值之際，財務量度無法發揮導航和評估的作用。 無形資產的績效沒有評估。</a:t>
            </a: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5BB327CC-B8F7-449C-9C46-FE3B79B2BC54}" type="slidenum">
              <a:rPr lang="en-US" altLang="zh-CN">
                <a:latin typeface="Times New Roman" pitchFamily="18" charset="0"/>
              </a:rPr>
              <a:pPr/>
              <a:t>11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6451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655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81B18CAF-CF5A-43F7-A909-3BBD2C42D570}" type="slidenum">
              <a:rPr lang="en-US" altLang="zh-CN">
                <a:latin typeface="Times New Roman" pitchFamily="18" charset="0"/>
              </a:rPr>
              <a:pPr/>
              <a:t>12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6554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880646B6-056B-45C1-A43E-8767126E7C1F}" type="slidenum">
              <a:rPr lang="en-US" altLang="zh-CN">
                <a:latin typeface="Times New Roman" pitchFamily="18" charset="0"/>
              </a:rPr>
              <a:pPr/>
              <a:t>13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6656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TW" altLang="en-US" smtClean="0"/>
              <a:t>績效管理與平衡計分卡</a:t>
            </a:r>
          </a:p>
          <a:p>
            <a:pPr eaLnBrk="1" hangingPunct="1"/>
            <a:r>
              <a:rPr lang="zh-TW" altLang="en-US" smtClean="0"/>
              <a:t>??? 平衡計分卡要求企業必須將企業的願景、經營策略及競爭優勢，轉化成企業員工的績效指標，以幫助企業落實企業的願景與策略，這精神似乎與績效管理是共通的。</a:t>
            </a:r>
            <a:br>
              <a:rPr lang="zh-TW" altLang="en-US" smtClean="0"/>
            </a:br>
            <a:r>
              <a:rPr lang="zh-TW" altLang="en-US" smtClean="0"/>
              <a:t>??? 因為績效管理的目的，就是用來引導員工的行為，以確保企業</a:t>
            </a:r>
            <a:r>
              <a:rPr lang="zh-TW" altLang="en-US" smtClean="0">
                <a:latin typeface="Arial" pitchFamily="34" charset="0"/>
              </a:rPr>
              <a:t>“</a:t>
            </a:r>
            <a:r>
              <a:rPr lang="zh-TW" altLang="en-US" smtClean="0"/>
              <a:t>年度目標</a:t>
            </a:r>
            <a:r>
              <a:rPr lang="zh-TW" altLang="en-US" smtClean="0">
                <a:latin typeface="Arial" pitchFamily="34" charset="0"/>
              </a:rPr>
              <a:t>”</a:t>
            </a:r>
            <a:r>
              <a:rPr lang="zh-TW" altLang="en-US" smtClean="0"/>
              <a:t>的達成，若將年度目標擴大為中長期的企業願景、經營策略及競爭優勢，不就與平衡計分卡的觀念一致嗎？只不過平衡計分卡涉及的範圍較大、時間較長、難度更深，也不是由一般的人資人員所能單獨完成的任務。</a:t>
            </a:r>
            <a:br>
              <a:rPr lang="zh-TW" altLang="en-US" smtClean="0"/>
            </a:br>
            <a:r>
              <a:rPr lang="zh-TW" altLang="en-US" smtClean="0"/>
              <a:t>??? 平衡計分卡之所以難度較高，因為關鍵在於企業必須先有明確的</a:t>
            </a:r>
            <a:r>
              <a:rPr lang="zh-TW" altLang="en-US" smtClean="0">
                <a:latin typeface="Arial" pitchFamily="34" charset="0"/>
              </a:rPr>
              <a:t>“</a:t>
            </a:r>
            <a:r>
              <a:rPr lang="zh-TW" altLang="en-US" smtClean="0"/>
              <a:t>經營策略</a:t>
            </a:r>
            <a:r>
              <a:rPr lang="zh-TW" altLang="en-US" smtClean="0">
                <a:latin typeface="Arial" pitchFamily="34" charset="0"/>
              </a:rPr>
              <a:t>”</a:t>
            </a:r>
            <a:r>
              <a:rPr lang="zh-TW" altLang="en-US" smtClean="0"/>
              <a:t>及</a:t>
            </a:r>
            <a:r>
              <a:rPr lang="zh-TW" altLang="en-US" smtClean="0">
                <a:latin typeface="Arial" pitchFamily="34" charset="0"/>
              </a:rPr>
              <a:t>“</a:t>
            </a:r>
            <a:r>
              <a:rPr lang="zh-TW" altLang="en-US" smtClean="0"/>
              <a:t>競爭優勢</a:t>
            </a:r>
            <a:r>
              <a:rPr lang="zh-TW" altLang="en-US" smtClean="0">
                <a:latin typeface="Arial" pitchFamily="34" charset="0"/>
              </a:rPr>
              <a:t>”</a:t>
            </a:r>
            <a:r>
              <a:rPr lang="zh-TW" altLang="en-US" smtClean="0"/>
              <a:t>，再??晨成功企業的特質，有一個共同點：擁有</a:t>
            </a:r>
            <a:r>
              <a:rPr lang="zh-TW" altLang="en-US" b="1" smtClean="0"/>
              <a:t>明確的願景</a:t>
            </a:r>
            <a:r>
              <a:rPr lang="zh-TW" altLang="en-US" smtClean="0"/>
              <a:t>、</a:t>
            </a:r>
            <a:r>
              <a:rPr lang="zh-TW" altLang="en-US" b="1" smtClean="0"/>
              <a:t>行動和績效評估</a:t>
            </a:r>
            <a:r>
              <a:rPr lang="zh-TW" altLang="en-US" smtClean="0"/>
              <a:t>。</a:t>
            </a:r>
            <a:br>
              <a:rPr lang="zh-TW" altLang="en-US" smtClean="0"/>
            </a:br>
            <a:r>
              <a:rPr lang="zh-TW" altLang="en-US" smtClean="0"/>
              <a:t>一個企業光有願景但沒有行動，則願景只是夢想，若有行動但沒有願景，則行動只是一個動作而已，如果將行動與願景結合，加上藉著績效管理共同朝目標努力達成公司使命，如此聚集的力量將是明確，而且強大無比，可搖動全世界。</a:t>
            </a:r>
            <a:br>
              <a:rPr lang="zh-TW" altLang="en-US" smtClean="0"/>
            </a:br>
            <a:r>
              <a:rPr lang="zh-TW" altLang="en-US" smtClean="0"/>
              <a:t>　 不論對內的強化或對外的競爭，都將締造優秀的成績。平衡計分卡就是資訊時代非常實用、轉化願景為行動的策略管理工具。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716757A0-0772-4C4B-95E3-0843E56C188E}" type="slidenum">
              <a:rPr lang="en-US" altLang="zh-TW">
                <a:latin typeface="Times New Roman" pitchFamily="18" charset="0"/>
                <a:ea typeface="新細明體" pitchFamily="18" charset="-120"/>
              </a:rPr>
              <a:pPr/>
              <a:t>16</a:t>
            </a:fld>
            <a:endParaRPr lang="en-US" altLang="zh-TW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35013"/>
            <a:ext cx="4881563" cy="3662362"/>
          </a:xfrm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686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3D9EDF97-35C5-4285-9A54-2838B464838E}" type="slidenum">
              <a:rPr lang="en-US" altLang="zh-CN">
                <a:latin typeface="Times New Roman" pitchFamily="18" charset="0"/>
              </a:rPr>
              <a:pPr/>
              <a:t>20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6861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696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CE81D1D5-4FCE-408F-985E-D31514369291}" type="slidenum">
              <a:rPr lang="en-US" altLang="zh-CN">
                <a:latin typeface="Times New Roman" pitchFamily="18" charset="0"/>
              </a:rPr>
              <a:pPr/>
              <a:t>21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6963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706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B8E26C86-F2F9-408B-9E21-F2C25DEC0342}" type="slidenum">
              <a:rPr lang="en-US" altLang="zh-CN">
                <a:latin typeface="Times New Roman" pitchFamily="18" charset="0"/>
              </a:rPr>
              <a:pPr/>
              <a:t>22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70660" name="Rectangle 2050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70661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716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1881FD1B-E1B5-4178-A6B3-5DB8C4D1974C}" type="slidenum">
              <a:rPr lang="en-US" altLang="zh-CN">
                <a:latin typeface="Times New Roman" pitchFamily="18" charset="0"/>
              </a:rPr>
              <a:pPr/>
              <a:t>23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7168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A387A71B-F664-4995-A737-07BB6678E78E}" type="slidenum">
              <a:rPr lang="en-US" altLang="zh-CN">
                <a:latin typeface="Times New Roman" pitchFamily="18" charset="0"/>
              </a:rPr>
              <a:pPr/>
              <a:t>24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7270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3D551780-C35A-496F-A8CD-93C374731932}" type="slidenum">
              <a:rPr lang="en-US" altLang="zh-CN">
                <a:latin typeface="Times New Roman" pitchFamily="18" charset="0"/>
              </a:rPr>
              <a:pPr/>
              <a:t>2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5530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737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BADBA9EB-1384-4801-B4A0-7F7D12BEAA10}" type="slidenum">
              <a:rPr lang="en-US" altLang="zh-CN">
                <a:latin typeface="Times New Roman" pitchFamily="18" charset="0"/>
              </a:rPr>
              <a:pPr/>
              <a:t>25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7373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747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094F4941-8213-488E-B73A-26F87DDB8E53}" type="slidenum">
              <a:rPr lang="en-US" altLang="zh-CN">
                <a:latin typeface="Times New Roman" pitchFamily="18" charset="0"/>
              </a:rPr>
              <a:pPr/>
              <a:t>26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7475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757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A0FEA5CC-D434-4EA0-902A-2F4F94C40E52}" type="slidenum">
              <a:rPr lang="en-US" altLang="zh-CN">
                <a:latin typeface="Times New Roman" pitchFamily="18" charset="0"/>
              </a:rPr>
              <a:pPr/>
              <a:t>27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7578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768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040AFD2F-AEA6-4704-A35E-3DFFCC2C0015}" type="slidenum">
              <a:rPr lang="en-US" altLang="zh-CN">
                <a:latin typeface="Times New Roman" pitchFamily="18" charset="0"/>
              </a:rPr>
              <a:pPr/>
              <a:t>28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7680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778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2888DA70-BEC0-4DF0-803F-0C989D54D6A7}" type="slidenum">
              <a:rPr lang="en-US" altLang="zh-CN">
                <a:latin typeface="Times New Roman" pitchFamily="18" charset="0"/>
              </a:rPr>
              <a:pPr/>
              <a:t>29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7782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788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6E61AD84-1523-4AFE-B264-74C27AB01CB2}" type="slidenum">
              <a:rPr lang="en-US" altLang="zh-CN">
                <a:latin typeface="Times New Roman" pitchFamily="18" charset="0"/>
              </a:rPr>
              <a:pPr/>
              <a:t>30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78852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78853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BCAF1E33-F710-46B8-9A42-1663F813A66A}" type="slidenum">
              <a:rPr lang="en-US" altLang="zh-CN">
                <a:latin typeface="Times New Roman" pitchFamily="18" charset="0"/>
              </a:rPr>
              <a:pPr/>
              <a:t>31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79876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79877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6DEE34FF-E426-4991-9C7F-34858B95C3E8}" type="slidenum">
              <a:rPr lang="en-US" altLang="zh-CN">
                <a:latin typeface="Times New Roman" pitchFamily="18" charset="0"/>
              </a:rPr>
              <a:pPr/>
              <a:t>32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8090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819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96CCF916-F7B0-4CD2-8A29-C28D23A9BDF8}" type="slidenum">
              <a:rPr lang="en-US" altLang="zh-CN">
                <a:latin typeface="Times New Roman" pitchFamily="18" charset="0"/>
              </a:rPr>
              <a:pPr/>
              <a:t>33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8192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829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AA2F5A99-6CA0-48E9-A37D-748B4078F1B9}" type="slidenum">
              <a:rPr lang="en-US" altLang="zh-CN">
                <a:latin typeface="Times New Roman" pitchFamily="18" charset="0"/>
              </a:rPr>
              <a:pPr/>
              <a:t>34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8294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CA8BA9BD-4C14-4A98-8EB6-16AEC4EE11DB}" type="slidenum">
              <a:rPr lang="en-US" altLang="zh-CN">
                <a:latin typeface="Times New Roman" pitchFamily="18" charset="0"/>
              </a:rPr>
              <a:pPr/>
              <a:t>3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56324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56325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34A5C2EB-426A-43DA-A781-5B13B6C5D6EE}" type="slidenum">
              <a:rPr lang="en-US" altLang="zh-CN">
                <a:latin typeface="Times New Roman" pitchFamily="18" charset="0"/>
              </a:rPr>
              <a:pPr/>
              <a:t>35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83972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83973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849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96DA42D9-2AEE-4789-93F8-8E113A2C6324}" type="slidenum">
              <a:rPr lang="en-US" altLang="zh-CN">
                <a:latin typeface="Times New Roman" pitchFamily="18" charset="0"/>
              </a:rPr>
              <a:pPr/>
              <a:t>36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8499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860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EDD69F9A-CD6B-4CC3-A43B-2D3BAA9913AD}" type="slidenum">
              <a:rPr lang="en-US" altLang="zh-CN">
                <a:latin typeface="Times New Roman" pitchFamily="18" charset="0"/>
              </a:rPr>
              <a:pPr/>
              <a:t>37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8602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870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E9873743-83B9-46D1-9979-C03B37C48F58}" type="slidenum">
              <a:rPr lang="en-US" altLang="zh-CN">
                <a:latin typeface="Times New Roman" pitchFamily="18" charset="0"/>
              </a:rPr>
              <a:pPr/>
              <a:t>38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8704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880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784E54DA-99F6-469A-AFA2-8D983C9E107D}" type="slidenum">
              <a:rPr lang="en-US" altLang="zh-CN">
                <a:latin typeface="Times New Roman" pitchFamily="18" charset="0"/>
              </a:rPr>
              <a:pPr/>
              <a:t>39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8806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890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87954C31-0308-4135-BA2F-0622B6C3EB85}" type="slidenum">
              <a:rPr lang="en-US" altLang="zh-CN">
                <a:latin typeface="Times New Roman" pitchFamily="18" charset="0"/>
              </a:rPr>
              <a:pPr/>
              <a:t>40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8909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2EEBA9F9-2C8E-4446-85DC-195FAA758920}" type="slidenum">
              <a:rPr lang="en-US" altLang="zh-CN">
                <a:latin typeface="Times New Roman" pitchFamily="18" charset="0"/>
              </a:rPr>
              <a:pPr/>
              <a:t>41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9011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911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0954B556-9DD2-429F-976F-812B1C2140ED}" type="slidenum">
              <a:rPr lang="en-US" altLang="zh-CN">
                <a:latin typeface="Times New Roman" pitchFamily="18" charset="0"/>
              </a:rPr>
              <a:pPr/>
              <a:t>42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9114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921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07C14AB6-7C00-4908-AD37-10F729004B36}" type="slidenum">
              <a:rPr lang="en-US" altLang="zh-CN">
                <a:latin typeface="Times New Roman" pitchFamily="18" charset="0"/>
              </a:rPr>
              <a:pPr/>
              <a:t>43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9216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931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2F181721-CC05-4A69-94D1-6FB2AF4131F2}" type="slidenum">
              <a:rPr lang="en-US" altLang="zh-CN">
                <a:latin typeface="Times New Roman" pitchFamily="18" charset="0"/>
              </a:rPr>
              <a:pPr/>
              <a:t>44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9318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9C52B62C-DB0A-49F5-8D84-5414EDF9DCC1}" type="slidenum">
              <a:rPr lang="en-US" altLang="zh-CN">
                <a:latin typeface="Times New Roman" pitchFamily="18" charset="0"/>
              </a:rPr>
              <a:pPr/>
              <a:t>4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5734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09CA26F7-1355-4A3A-9A09-46C450860F5C}" type="slidenum">
              <a:rPr lang="en-US" altLang="zh-CN">
                <a:latin typeface="Times New Roman" pitchFamily="18" charset="0"/>
              </a:rPr>
              <a:pPr/>
              <a:t>45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9421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952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DF30CBAA-5186-4B53-9D4C-6F0352B21A5B}" type="slidenum">
              <a:rPr lang="en-US" altLang="zh-CN">
                <a:latin typeface="Times New Roman" pitchFamily="18" charset="0"/>
              </a:rPr>
              <a:pPr/>
              <a:t>46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9523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962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7DD5E861-C32A-423E-B9A4-9DCC72FBDFE6}" type="slidenum">
              <a:rPr lang="en-US" altLang="zh-CN">
                <a:latin typeface="Times New Roman" pitchFamily="18" charset="0"/>
              </a:rPr>
              <a:pPr/>
              <a:t>47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9626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8ECB8834-C14B-4367-BC77-9E42484A0504}" type="slidenum">
              <a:rPr lang="en-US" altLang="zh-CN">
                <a:latin typeface="Times New Roman" pitchFamily="18" charset="0"/>
              </a:rPr>
              <a:pPr/>
              <a:t>5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58372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58373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3C7FF1DB-9854-46AD-935B-159046F98D80}" type="slidenum">
              <a:rPr lang="en-US" altLang="zh-CN">
                <a:latin typeface="Times New Roman" pitchFamily="18" charset="0"/>
              </a:rPr>
              <a:pPr/>
              <a:t>6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5939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EA149A84-89C7-412D-BC44-B787C63C4BD7}" type="slidenum">
              <a:rPr lang="en-US" altLang="zh-CN">
                <a:latin typeface="Times New Roman" pitchFamily="18" charset="0"/>
              </a:rPr>
              <a:pPr/>
              <a:t>7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6042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TW" altLang="en-US" smtClean="0"/>
              <a:t>未來企業的績效衡量方法工業時代的企業競爭模式與假設，已經無法套用在資訊時代，例如：有形資產逐漸被無形資產取代；大量生產與標準化逐漸被彈性大、回應快、創新、客制化所取代；功能別專業化流程逐漸被客戶導向企業內部流程取代；穩定的技術逐漸被持續快速創新、知識經濟、資訊科技所取代；多角化與垂直整合逐漸被核心專長、策略聯盟所取代。 在此情況下，企業急迫需要一套嶄新的衡量績效的方法，並進行企業改造，以免在未來的競爭潮流下，成為被淘汰的企業。</a:t>
            </a:r>
          </a:p>
          <a:p>
            <a:pPr eaLnBrk="1" hangingPunct="1"/>
            <a:r>
              <a:rPr lang="zh-TW" altLang="en-US" smtClean="0"/>
              <a:t>??? 從美國《財富》雜誌每十年前五百大企業的追蹤統計可以看出企業淘汰的速度：</a:t>
            </a:r>
            <a:br>
              <a:rPr lang="zh-TW" altLang="en-US" smtClean="0"/>
            </a:br>
            <a:r>
              <a:rPr lang="zh-TW" altLang="en-US" smtClean="0"/>
              <a:t> 1. 1970~1980 32% 的五百大企業已經消失了。?</a:t>
            </a:r>
            <a:br>
              <a:rPr lang="zh-TW" altLang="en-US" smtClean="0"/>
            </a:br>
            <a:r>
              <a:rPr lang="zh-TW" altLang="en-US" smtClean="0"/>
              <a:t> 2. 1980~1990 47% 的五百大企業已經消失了。?</a:t>
            </a:r>
            <a:br>
              <a:rPr lang="zh-TW" altLang="en-US" smtClean="0"/>
            </a:br>
            <a:r>
              <a:rPr lang="zh-TW" altLang="en-US" smtClean="0"/>
              <a:t> 3. 1990~1998 54% 的五百大企業已經消失了。?</a:t>
            </a:r>
          </a:p>
          <a:p>
            <a:pPr eaLnBrk="1" hangingPunct="1"/>
            <a:r>
              <a:rPr lang="zh-TW" altLang="en-US" smtClean="0"/>
              <a:t> 過去十年，美國許多企業的經理人，都覺得過分依賴財務指標來衡量企業的績效，對企業未來的附加價值及競爭優勢，似乎毫無幫助。於是美國一所研究機構</a:t>
            </a:r>
            <a:r>
              <a:rPr lang="zh-TW" altLang="en-US" smtClean="0">
                <a:latin typeface="Arial" pitchFamily="34" charset="0"/>
              </a:rPr>
              <a:t>“</a:t>
            </a:r>
            <a:r>
              <a:rPr lang="en-US" altLang="zh-TW" smtClean="0"/>
              <a:t>Nolan Norton Institute</a:t>
            </a:r>
            <a:r>
              <a:rPr lang="en-US" altLang="zh-TW" smtClean="0">
                <a:latin typeface="Arial" pitchFamily="34" charset="0"/>
              </a:rPr>
              <a:t>”</a:t>
            </a:r>
            <a:r>
              <a:rPr lang="zh-TW" altLang="en-US" smtClean="0"/>
              <a:t>集合來自製造業、服務業、重工業、高科技業等經理人, 作了一個嶄新的研究，叫做：</a:t>
            </a:r>
            <a:r>
              <a:rPr lang="zh-TW" altLang="en-US" smtClean="0">
                <a:latin typeface="Arial" pitchFamily="34" charset="0"/>
              </a:rPr>
              <a:t>“</a:t>
            </a:r>
            <a:r>
              <a:rPr lang="zh-TW" altLang="en-US" smtClean="0"/>
              <a:t>未來企業的績效衡量方法</a:t>
            </a:r>
            <a:r>
              <a:rPr lang="zh-TW" altLang="en-US" smtClean="0">
                <a:latin typeface="Arial" pitchFamily="34" charset="0"/>
              </a:rPr>
              <a:t>”</a:t>
            </a:r>
            <a:r>
              <a:rPr lang="zh-TW" altLang="en-US" smtClean="0"/>
              <a:t>， 開始將</a:t>
            </a:r>
            <a:r>
              <a:rPr lang="zh-TW" altLang="en-US" smtClean="0">
                <a:latin typeface="Arial" pitchFamily="34" charset="0"/>
              </a:rPr>
              <a:t>“</a:t>
            </a:r>
            <a:r>
              <a:rPr lang="zh-TW" altLang="en-US" smtClean="0"/>
              <a:t>財務、客戶、內部流程、創新與學習</a:t>
            </a:r>
            <a:r>
              <a:rPr lang="zh-TW" altLang="en-US" smtClean="0">
                <a:latin typeface="Arial" pitchFamily="34" charset="0"/>
              </a:rPr>
              <a:t>”</a:t>
            </a:r>
            <a:r>
              <a:rPr lang="zh-TW" altLang="en-US" smtClean="0"/>
              <a:t>等四個構面，列入企業評量績效的指標。即為：平衡計分卡(</a:t>
            </a:r>
            <a:r>
              <a:rPr lang="en-US" altLang="zh-TW" smtClean="0"/>
              <a:t>Balanced Scorecard)</a:t>
            </a:r>
            <a:r>
              <a:rPr lang="zh-TW" altLang="en-US" smtClean="0"/>
              <a:t>之發展起源。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199F9DBA-FDA6-43CC-A28E-0757707960B8}" type="slidenum">
              <a:rPr lang="en-US" altLang="zh-CN">
                <a:latin typeface="Times New Roman" pitchFamily="18" charset="0"/>
              </a:rPr>
              <a:pPr/>
              <a:t>8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6144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TW" altLang="en-US" smtClean="0"/>
              <a:t>傳統績效管理出現盲點?</a:t>
            </a:r>
            <a:br>
              <a:rPr lang="zh-TW" altLang="en-US" smtClean="0"/>
            </a:b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??? 傳統的績效管理，對過去數十年間，幫助了企業在管理員工上，的確得到了很多效益，因為它強調了下列四個原則：</a:t>
            </a:r>
            <a:br>
              <a:rPr lang="zh-TW" altLang="en-US" smtClean="0"/>
            </a:br>
            <a:r>
              <a:rPr lang="zh-TW" altLang="en-US" smtClean="0"/>
              <a:t>一、評估什麼，就得到什麼結果(</a:t>
            </a:r>
            <a:r>
              <a:rPr lang="en-US" altLang="zh-TW" smtClean="0"/>
              <a:t>You get what you measure.)。</a:t>
            </a:r>
            <a:br>
              <a:rPr lang="en-US" altLang="zh-TW" smtClean="0"/>
            </a:br>
            <a:r>
              <a:rPr lang="zh-TW" altLang="en-US" smtClean="0"/>
              <a:t>二、告知員工，公司重視什麼(</a:t>
            </a:r>
            <a:r>
              <a:rPr lang="en-US" altLang="zh-TW" smtClean="0"/>
              <a:t>What we emphasize?)。</a:t>
            </a:r>
            <a:br>
              <a:rPr lang="en-US" altLang="zh-TW" smtClean="0"/>
            </a:br>
            <a:r>
              <a:rPr lang="zh-TW" altLang="en-US" smtClean="0"/>
              <a:t>三、讓員工知道公司鼓勵何種行為(</a:t>
            </a:r>
            <a:r>
              <a:rPr lang="en-US" altLang="zh-TW" smtClean="0"/>
              <a:t>What behavior will be encouraged?)。</a:t>
            </a:r>
            <a:br>
              <a:rPr lang="en-US" altLang="zh-TW" smtClean="0"/>
            </a:br>
            <a:r>
              <a:rPr lang="zh-TW" altLang="en-US" smtClean="0"/>
              <a:t>四、不再僅強調員工作哪些事(</a:t>
            </a:r>
            <a:r>
              <a:rPr lang="en-US" altLang="zh-TW" smtClean="0"/>
              <a:t>what they do!)，</a:t>
            </a:r>
            <a:r>
              <a:rPr lang="zh-TW" altLang="en-US" smtClean="0"/>
              <a:t>更強調要做到何種程度(</a:t>
            </a:r>
            <a:r>
              <a:rPr lang="en-US" altLang="zh-TW" smtClean="0"/>
              <a:t>How well they?</a:t>
            </a:r>
            <a:br>
              <a:rPr lang="en-US" altLang="zh-TW" smtClean="0"/>
            </a:br>
            <a:r>
              <a:rPr lang="en-US" altLang="zh-TW" smtClean="0"/>
              <a:t>do???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zh-CN" altLang="en-US">
                <a:latin typeface="Times New Roman" pitchFamily="18" charset="0"/>
              </a:rPr>
              <a:t>頁眉</a:t>
            </a:r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3130A5B8-645C-4CA7-8E5D-1122F8D71239}" type="slidenum">
              <a:rPr lang="en-US" altLang="zh-CN">
                <a:latin typeface="Times New Roman" pitchFamily="18" charset="0"/>
              </a:rPr>
              <a:pPr/>
              <a:t>9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62468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912813" y="733425"/>
            <a:ext cx="4886325" cy="3665538"/>
          </a:xfrm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973F-F405-44AF-A7F4-22D3EA2EF9D9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119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DD9FA-95FD-400A-A1AE-124C419BD378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624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62BAD-1D82-4C80-B2AE-EF99603141DA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8808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4051A-B7A0-4017-8EFE-3C89A9C42BD6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1673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2E4D-17BF-4A68-A4C1-EB0E68A6786D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789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D808-644C-4310-9569-7F0F70EBB1C6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4689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B25FF-7B84-473A-8AA7-E697A9BD7CB2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332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5DD47-D0A2-4328-AC88-908B3EAB58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4013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23FD5-184E-4968-9816-5F83370AC3D7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1499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3B20-99D9-44A4-842A-6C49BFB6B88E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5320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34885-E515-415B-A631-19B71F85CE23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76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B5355-23D9-4445-8081-AD9AB407474D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6545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CC459-09E9-46FF-9AB9-EC575383D10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2418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948E5-227E-4DAA-A4B9-3EB1C2E45261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4271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F308A-8B06-465E-8614-71FD0ACB8D33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1307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標題，美工圖案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4191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美工圖案版面配置區 2"/>
          <p:cNvSpPr>
            <a:spLocks noGrp="1"/>
          </p:cNvSpPr>
          <p:nvPr>
            <p:ph type="clipArt" sz="half" idx="1"/>
          </p:nvPr>
        </p:nvSpPr>
        <p:spPr>
          <a:xfrm>
            <a:off x="1219200" y="20447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2255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66395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929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7F2333-C103-457C-B7C9-B1CE3A16F6FA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30675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1219200" y="4191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219200" y="20447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181600" y="20447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1219200" y="41783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81600" y="41783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12255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66395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0929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04A04D-BFDC-44E3-9E47-2644504001E0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146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F12C-F916-4064-B302-910A7CF50525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239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C5D9-F18B-4694-934F-99449F0921E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167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43C51-297C-4105-BF32-B43BCE68B013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335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62F33-8EC7-4869-9FC6-E68634ACA6B0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78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E2168-4529-45E7-B7D0-7731F8D4A7DC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420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037E9-F130-4B61-AAF8-AA745274E688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268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A252-CAA8-41C5-9A66-150B35DFD423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128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D33B97-9548-4929-AB5E-E4D78B20B1C2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49AFEC-548C-42DD-920B-EE1B0602683E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__2.doc"/><Relationship Id="rId4" Type="http://schemas.openxmlformats.org/officeDocument/2006/relationships/oleObject" Target="../embeddings/oleObject2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__3.doc"/><Relationship Id="rId4" Type="http://schemas.openxmlformats.org/officeDocument/2006/relationships/oleObject" Target="../embeddings/oleObject3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__4.doc"/><Relationship Id="rId4" Type="http://schemas.openxmlformats.org/officeDocument/2006/relationships/oleObject" Target="../embeddings/oleObject4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__5.doc"/><Relationship Id="rId4" Type="http://schemas.openxmlformats.org/officeDocument/2006/relationships/oleObject" Target="../embeddings/oleObject5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29.xml"/><Relationship Id="rId4" Type="http://schemas.openxmlformats.org/officeDocument/2006/relationships/slide" Target="slide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534400" cy="1943100"/>
          </a:xfrm>
        </p:spPr>
        <p:txBody>
          <a:bodyPr/>
          <a:lstStyle/>
          <a:p>
            <a:r>
              <a:rPr lang="zh-TW" altLang="en-US" smtClean="0">
                <a:ea typeface="標楷體" pitchFamily="65" charset="-120"/>
              </a:rPr>
              <a:t>平衡計分卡與人力資源結合:</a:t>
            </a:r>
            <a:br>
              <a:rPr lang="zh-TW" altLang="en-US" smtClean="0">
                <a:ea typeface="標楷體" pitchFamily="65" charset="-120"/>
              </a:rPr>
            </a:br>
            <a:r>
              <a:rPr lang="zh-TW" altLang="en-US" smtClean="0">
                <a:ea typeface="標楷體" pitchFamily="65" charset="-120"/>
              </a:rPr>
              <a:t> 	建構企業之人力資源計分卡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9800"/>
            <a:ext cx="8207375" cy="4243388"/>
          </a:xfrm>
        </p:spPr>
        <p:txBody>
          <a:bodyPr/>
          <a:lstStyle/>
          <a:p>
            <a:endParaRPr lang="zh-TW" altLang="en-US" dirty="0" smtClean="0">
              <a:ea typeface="新細明體" pitchFamily="18" charset="-120"/>
            </a:endParaRPr>
          </a:p>
          <a:p>
            <a:r>
              <a:rPr lang="zh-TW" altLang="en-US" dirty="0" smtClean="0">
                <a:ea typeface="新細明體" pitchFamily="18" charset="-120"/>
              </a:rPr>
              <a:t>1.前言</a:t>
            </a:r>
          </a:p>
          <a:p>
            <a:r>
              <a:rPr lang="zh-TW" altLang="en-US" dirty="0" smtClean="0">
                <a:ea typeface="新細明體" pitchFamily="18" charset="-120"/>
              </a:rPr>
              <a:t>2.平衡計分卡之發展</a:t>
            </a:r>
          </a:p>
          <a:p>
            <a:r>
              <a:rPr lang="zh-TW" altLang="en-US" dirty="0" smtClean="0">
                <a:ea typeface="新細明體" pitchFamily="18" charset="-120"/>
              </a:rPr>
              <a:t>3.平衡計分卡之構面</a:t>
            </a:r>
          </a:p>
          <a:p>
            <a:r>
              <a:rPr lang="zh-TW" altLang="en-US" dirty="0" smtClean="0">
                <a:ea typeface="新細明體" pitchFamily="18" charset="-120"/>
              </a:rPr>
              <a:t>4.企業人力資源計分卡</a:t>
            </a:r>
          </a:p>
          <a:p>
            <a:r>
              <a:rPr lang="zh-TW" altLang="en-US" dirty="0" smtClean="0">
                <a:ea typeface="新細明體" pitchFamily="18" charset="-120"/>
              </a:rPr>
              <a:t>5.結論		 					</a:t>
            </a:r>
            <a:endParaRPr lang="en-US" altLang="zh-TW" sz="2800" dirty="0" smtClean="0">
              <a:ea typeface="新細明體" pitchFamily="18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傳統財務績效指標的缺點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557338"/>
            <a:ext cx="7777162" cy="44989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zh-TW" altLang="en-US" sz="2800" smtClean="0">
              <a:solidFill>
                <a:srgbClr val="99FF33"/>
              </a:solidFill>
              <a:ea typeface="新細明體" pitchFamily="18" charset="-120"/>
            </a:endParaRPr>
          </a:p>
          <a:p>
            <a:pPr lvl="1"/>
            <a:r>
              <a:rPr lang="zh-TW" altLang="en-US" smtClean="0">
                <a:ea typeface="新細明體" pitchFamily="18" charset="-120"/>
              </a:rPr>
              <a:t>企業創造價值活動，並不完全顯示於有形資產</a:t>
            </a:r>
          </a:p>
          <a:p>
            <a:pPr lvl="1"/>
            <a:r>
              <a:rPr lang="zh-TW" altLang="en-US" smtClean="0">
                <a:ea typeface="新細明體" pitchFamily="18" charset="-120"/>
              </a:rPr>
              <a:t>藉由後視鏡驅動（落後指針）</a:t>
            </a:r>
          </a:p>
          <a:p>
            <a:pPr lvl="1"/>
            <a:r>
              <a:rPr lang="zh-TW" altLang="en-US" smtClean="0">
                <a:ea typeface="新細明體" pitchFamily="18" charset="-120"/>
              </a:rPr>
              <a:t>單一功能性傾向（與現今跨部門工作的本質不一致）</a:t>
            </a:r>
          </a:p>
          <a:p>
            <a:pPr lvl="1"/>
            <a:r>
              <a:rPr lang="zh-TW" altLang="en-US" smtClean="0">
                <a:ea typeface="新細明體" pitchFamily="18" charset="-120"/>
              </a:rPr>
              <a:t>未與企業的長期策略方向結合。</a:t>
            </a:r>
          </a:p>
          <a:p>
            <a:pPr lvl="1"/>
            <a:r>
              <a:rPr lang="zh-TW" altLang="en-US" smtClean="0">
                <a:ea typeface="新細明體" pitchFamily="18" charset="-120"/>
              </a:rPr>
              <a:t>財務性衡量指標與企業內部很多層級不相關（財務報表以摘要方式呈現）</a:t>
            </a:r>
            <a:endParaRPr lang="zh-TW" altLang="en-US" sz="2400" smtClean="0">
              <a:ea typeface="新細明體" pitchFamily="18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66863" y="595313"/>
            <a:ext cx="7073900" cy="935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ea typeface="+mj-ea"/>
              </a:rPr>
              <a:t>彌補傳統財務績效指標的不足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平衡計分卡的目標和量度是從組織的願景與策略衍生而來。</a:t>
            </a:r>
          </a:p>
          <a:p>
            <a:r>
              <a:rPr lang="zh-TW" altLang="en-US" smtClean="0">
                <a:ea typeface="新細明體" pitchFamily="18" charset="-120"/>
              </a:rPr>
              <a:t>透過四個構面來考核一個組織的績效:財務、顧客、內部流程、學習成長。</a:t>
            </a:r>
          </a:p>
          <a:p>
            <a:r>
              <a:rPr lang="zh-TW" altLang="en-US" smtClean="0">
                <a:ea typeface="新細明體" pitchFamily="18" charset="-120"/>
              </a:rPr>
              <a:t>平衡計分卡解決了四個問題:</a:t>
            </a:r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5729288"/>
            <a:ext cx="18732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0" lang="zh-TW" altLang="en-US" sz="2000" b="1">
                <a:latin typeface="華康行書體(P)" pitchFamily="66" charset="-120"/>
                <a:ea typeface="華康行書體(P)" pitchFamily="66" charset="-120"/>
              </a:rPr>
              <a:t>我們能夠不斷改善及創造價值嗎?</a:t>
            </a:r>
            <a:endParaRPr lang="en-US" altLang="zh-TW" sz="2000">
              <a:latin typeface="華康行書體(P)" pitchFamily="66" charset="-120"/>
              <a:ea typeface="華康行書體(P)" pitchFamily="66" charset="-12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484438" y="5689600"/>
            <a:ext cx="1943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0" lang="zh-TW" altLang="en-US" sz="2000" b="1">
                <a:latin typeface="華康行書體(P)" pitchFamily="66" charset="-120"/>
                <a:ea typeface="華康行書體(P)" pitchFamily="66" charset="-120"/>
              </a:rPr>
              <a:t>我們必須在哪些領域中有傑出的專長?</a:t>
            </a:r>
            <a:endParaRPr kumimoji="0" lang="en-US" altLang="zh-TW" sz="2000" b="1">
              <a:latin typeface="華康行書體(P)" pitchFamily="66" charset="-120"/>
              <a:ea typeface="華康行書體(P)" pitchFamily="66" charset="-12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092950" y="3429000"/>
            <a:ext cx="1841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kumimoji="0" lang="zh-TW" altLang="en-US" sz="2400" b="1">
              <a:latin typeface="Tahoma" pitchFamily="34" charset="0"/>
              <a:ea typeface="標楷體" pitchFamily="65" charset="-120"/>
            </a:endParaRPr>
          </a:p>
          <a:p>
            <a:pPr eaLnBrk="1" hangingPunct="1"/>
            <a:endParaRPr kumimoji="0" lang="zh-TW" altLang="en-US" sz="2400">
              <a:ea typeface="sөũ"/>
              <a:cs typeface="sөũ"/>
            </a:endParaRPr>
          </a:p>
          <a:p>
            <a:pPr eaLnBrk="1" hangingPunct="1"/>
            <a:endParaRPr lang="zh-TW" altLang="en-US">
              <a:ea typeface="新細明體" pitchFamily="18" charset="-12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572000" y="5756275"/>
            <a:ext cx="170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zh-TW" altLang="en-US" sz="2000" b="1">
                <a:latin typeface="華康行書體(P)" pitchFamily="66" charset="-120"/>
                <a:ea typeface="華康行書體(P)" pitchFamily="66" charset="-120"/>
              </a:rPr>
              <a:t>客戶如何看待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zh-TW" altLang="en-US" sz="2000" b="1">
                <a:latin typeface="華康行書體(P)" pitchFamily="66" charset="-120"/>
                <a:ea typeface="華康行書體(P)" pitchFamily="66" charset="-120"/>
              </a:rPr>
              <a:t>我們?</a:t>
            </a:r>
            <a:endParaRPr lang="en-US" altLang="zh-TW" sz="2000">
              <a:latin typeface="華康行書體(P)" pitchFamily="66" charset="-120"/>
              <a:ea typeface="華康行書體(P)" pitchFamily="66" charset="-12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948488" y="5683250"/>
            <a:ext cx="170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zh-TW" altLang="en-US" sz="2000" b="1">
                <a:latin typeface="華康行書體(P)" pitchFamily="66" charset="-120"/>
                <a:ea typeface="華康行書體(P)" pitchFamily="66" charset="-120"/>
              </a:rPr>
              <a:t>我們在股東眼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zh-TW" altLang="en-US" sz="2000" b="1">
                <a:latin typeface="華康行書體(P)" pitchFamily="66" charset="-120"/>
                <a:ea typeface="華康行書體(P)" pitchFamily="66" charset="-120"/>
              </a:rPr>
              <a:t>中的表現?</a:t>
            </a:r>
            <a:endParaRPr lang="en-US" altLang="zh-TW" sz="2000">
              <a:latin typeface="華康行書體(P)" pitchFamily="66" charset="-120"/>
              <a:ea typeface="華康行書體(P)" pitchFamily="66" charset="-120"/>
            </a:endParaRP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250825" y="4724400"/>
            <a:ext cx="1944688" cy="1009650"/>
          </a:xfrm>
          <a:prstGeom prst="homePlate">
            <a:avLst>
              <a:gd name="adj" fmla="val 48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/>
            <a:r>
              <a:rPr kumimoji="0" lang="zh-TW" altLang="en-US" b="1">
                <a:ea typeface="新細明體" pitchFamily="18" charset="-120"/>
              </a:rPr>
              <a:t>學習成長</a:t>
            </a:r>
          </a:p>
          <a:p>
            <a:pPr algn="ctr" eaLnBrk="1" hangingPunct="1"/>
            <a:r>
              <a:rPr kumimoji="0" lang="en-US" altLang="zh-TW" b="1">
                <a:ea typeface="新細明體" pitchFamily="18" charset="-120"/>
              </a:rPr>
              <a:t>L &amp; G</a:t>
            </a:r>
            <a:endParaRPr lang="en-US" altLang="zh-TW">
              <a:ea typeface="新細明體" pitchFamily="18" charset="-120"/>
            </a:endParaRP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2484438" y="4724400"/>
            <a:ext cx="1944687" cy="1009650"/>
          </a:xfrm>
          <a:prstGeom prst="homePlate">
            <a:avLst>
              <a:gd name="adj" fmla="val 48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kumimoji="0" lang="zh-TW" altLang="en-US" b="1">
                <a:ea typeface="新細明體" pitchFamily="18" charset="-120"/>
              </a:rPr>
              <a:t>內部流程</a:t>
            </a:r>
          </a:p>
          <a:p>
            <a:pPr algn="ctr"/>
            <a:r>
              <a:rPr kumimoji="0" lang="en-US" altLang="zh-TW" b="1">
                <a:ea typeface="新細明體" pitchFamily="18" charset="-120"/>
              </a:rPr>
              <a:t>Process</a:t>
            </a: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4572000" y="4724400"/>
            <a:ext cx="1944688" cy="1009650"/>
          </a:xfrm>
          <a:prstGeom prst="homePlate">
            <a:avLst>
              <a:gd name="adj" fmla="val 48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/>
            <a:r>
              <a:rPr kumimoji="0" lang="zh-TW" altLang="en-US" b="1">
                <a:ea typeface="新細明體" pitchFamily="18" charset="-120"/>
              </a:rPr>
              <a:t>顧    客</a:t>
            </a:r>
          </a:p>
          <a:p>
            <a:pPr algn="ctr" eaLnBrk="1" hangingPunct="1"/>
            <a:r>
              <a:rPr kumimoji="0" lang="en-US" altLang="zh-TW" b="1">
                <a:ea typeface="新細明體" pitchFamily="18" charset="-120"/>
              </a:rPr>
              <a:t>Customer</a:t>
            </a: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6948488" y="4652963"/>
            <a:ext cx="1944687" cy="1009650"/>
          </a:xfrm>
          <a:prstGeom prst="homePlate">
            <a:avLst>
              <a:gd name="adj" fmla="val 48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kumimoji="0" lang="zh-TW" altLang="en-US" b="1">
                <a:ea typeface="新細明體" pitchFamily="18" charset="-120"/>
              </a:rPr>
              <a:t>財務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0" lang="en-US" altLang="zh-TW" b="1">
                <a:ea typeface="新細明體" pitchFamily="18" charset="-120"/>
              </a:rPr>
              <a:t>Financial</a:t>
            </a:r>
            <a:endParaRPr lang="en-US" altLang="zh-TW">
              <a:ea typeface="新細明體" pitchFamily="18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zh-TW" altLang="en-US" dirty="0" smtClean="0">
                <a:ea typeface="新細明體" pitchFamily="18" charset="-120"/>
              </a:rPr>
              <a:t>企業為什麼要導入平衡計分卡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dirty="0" smtClean="0">
                <a:ea typeface="新細明體" pitchFamily="18" charset="-120"/>
              </a:rPr>
              <a:t>因應組織變革做策略與績效管理之連結</a:t>
            </a:r>
          </a:p>
          <a:p>
            <a:pPr>
              <a:lnSpc>
                <a:spcPct val="90000"/>
              </a:lnSpc>
            </a:pPr>
            <a:r>
              <a:rPr lang="zh-TW" altLang="en-US" dirty="0" smtClean="0">
                <a:ea typeface="新細明體" pitchFamily="18" charset="-120"/>
              </a:rPr>
              <a:t>如果你不能衡量它，就無法管理它 	(</a:t>
            </a:r>
            <a:r>
              <a:rPr lang="en-US" altLang="zh-TW" dirty="0" smtClean="0">
                <a:ea typeface="新細明體" pitchFamily="18" charset="-120"/>
              </a:rPr>
              <a:t>You Get What You Measure ! )</a:t>
            </a:r>
          </a:p>
          <a:p>
            <a:pPr>
              <a:lnSpc>
                <a:spcPct val="90000"/>
              </a:lnSpc>
            </a:pPr>
            <a:r>
              <a:rPr lang="zh-TW" altLang="en-US" dirty="0" smtClean="0">
                <a:ea typeface="新細明體" pitchFamily="18" charset="-120"/>
              </a:rPr>
              <a:t>訂定清楚的願景、策略、衡量指標與行動方案</a:t>
            </a:r>
          </a:p>
          <a:p>
            <a:pPr>
              <a:lnSpc>
                <a:spcPct val="90000"/>
              </a:lnSpc>
            </a:pPr>
            <a:r>
              <a:rPr lang="zh-TW" altLang="en-US" dirty="0" smtClean="0">
                <a:ea typeface="新細明體" pitchFamily="18" charset="-120"/>
              </a:rPr>
              <a:t>將企業目標具體落實在各層級員工之行動上</a:t>
            </a:r>
          </a:p>
          <a:p>
            <a:pPr>
              <a:lnSpc>
                <a:spcPct val="90000"/>
              </a:lnSpc>
            </a:pPr>
            <a:r>
              <a:rPr lang="zh-TW" altLang="en-US" dirty="0" smtClean="0">
                <a:ea typeface="新細明體" pitchFamily="18" charset="-120"/>
              </a:rPr>
              <a:t>管理效率 / 管理語言 / 管理平臺之提升</a:t>
            </a:r>
          </a:p>
          <a:p>
            <a:pPr>
              <a:lnSpc>
                <a:spcPct val="90000"/>
              </a:lnSpc>
            </a:pPr>
            <a:r>
              <a:rPr lang="zh-TW" altLang="en-US" dirty="0" smtClean="0">
                <a:ea typeface="新細明體" pitchFamily="18" charset="-120"/>
              </a:rPr>
              <a:t>活化資料庫與管控功能 / 發展商業智慧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什麼是平衡計分卡（</a:t>
            </a:r>
            <a:r>
              <a:rPr lang="en-US" altLang="zh-TW" smtClean="0">
                <a:latin typeface="華康中圓體" pitchFamily="49" charset="-120"/>
                <a:ea typeface="華康中圓體" pitchFamily="49" charset="-120"/>
              </a:rPr>
              <a:t>BSC)</a:t>
            </a:r>
            <a:endParaRPr lang="en-US" altLang="zh-CN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341438"/>
            <a:ext cx="3190875" cy="4498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mtClean="0">
                <a:latin typeface="華康中圓體" pitchFamily="49" charset="-120"/>
                <a:ea typeface="華康中圓體" pitchFamily="49" charset="-120"/>
              </a:rPr>
              <a:t>BSC</a:t>
            </a:r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是將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latin typeface="華康中圓體" pitchFamily="49" charset="-120"/>
                <a:ea typeface="華康中圓體" pitchFamily="49" charset="-120"/>
              </a:rPr>
              <a:t>企業無形之資產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zh-TW" altLang="en-US" sz="2800" smtClean="0">
              <a:latin typeface="華康中圓體" pitchFamily="49" charset="-120"/>
              <a:ea typeface="華康中圓體" pitchFamily="49" charset="-12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latin typeface="華康中圓體" pitchFamily="49" charset="-120"/>
                <a:ea typeface="華康中圓體" pitchFamily="49" charset="-120"/>
              </a:rPr>
              <a:t>			擷取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latin typeface="華康中圓體" pitchFamily="49" charset="-120"/>
                <a:ea typeface="華康中圓體" pitchFamily="49" charset="-120"/>
              </a:rPr>
              <a:t>			描述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latin typeface="華康中圓體" pitchFamily="49" charset="-120"/>
                <a:ea typeface="華康中圓體" pitchFamily="49" charset="-120"/>
              </a:rPr>
              <a:t>			轉化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zh-TW" altLang="en-US" sz="2800" smtClean="0">
              <a:latin typeface="華康中圓體" pitchFamily="49" charset="-120"/>
              <a:ea typeface="華康中圓體" pitchFamily="49" charset="-12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zh-TW" altLang="en-US" sz="2800" smtClean="0">
              <a:latin typeface="華康中圓體" pitchFamily="49" charset="-120"/>
              <a:ea typeface="華康中圓體" pitchFamily="49" charset="-12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latin typeface="華康中圓體" pitchFamily="49" charset="-120"/>
                <a:ea typeface="華康中圓體" pitchFamily="49" charset="-120"/>
              </a:rPr>
              <a:t>有形資產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276600" y="1700213"/>
            <a:ext cx="5867400" cy="4708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mtClean="0">
                <a:ea typeface="新細明體" pitchFamily="18" charset="-120"/>
              </a:rPr>
              <a:t>即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mtClean="0">
                <a:ea typeface="新細明體" pitchFamily="18" charset="-120"/>
              </a:rPr>
              <a:t>企業的願景、經營策略及競爭優勢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zh-TW" altLang="en-US" smtClean="0">
              <a:ea typeface="新細明體" pitchFamily="18" charset="-12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mtClean="0">
                <a:ea typeface="新細明體" pitchFamily="18" charset="-120"/>
              </a:rPr>
              <a:t>		   轉化	?透過四因數---財務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mtClean="0">
                <a:ea typeface="新細明體" pitchFamily="18" charset="-120"/>
              </a:rPr>
              <a:t>				           ---顧客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mtClean="0">
                <a:ea typeface="新細明體" pitchFamily="18" charset="-120"/>
              </a:rPr>
              <a:t>				           ---內部流程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mtClean="0">
                <a:ea typeface="新細明體" pitchFamily="18" charset="-120"/>
              </a:rPr>
              <a:t>				           ---學習及成長</a:t>
            </a:r>
          </a:p>
          <a:p>
            <a:pPr lvl="1">
              <a:lnSpc>
                <a:spcPct val="90000"/>
              </a:lnSpc>
            </a:pPr>
            <a:r>
              <a:rPr lang="en-US" altLang="zh-TW" smtClean="0">
                <a:ea typeface="新細明體" pitchFamily="18" charset="-120"/>
              </a:rPr>
              <a:t>	</a:t>
            </a:r>
            <a:r>
              <a:rPr lang="zh-TW" altLang="en-US" smtClean="0">
                <a:ea typeface="新細明體" pitchFamily="18" charset="-120"/>
              </a:rPr>
              <a:t>策略主題</a:t>
            </a:r>
          </a:p>
          <a:p>
            <a:pPr lvl="1">
              <a:lnSpc>
                <a:spcPct val="90000"/>
              </a:lnSpc>
            </a:pPr>
            <a:r>
              <a:rPr lang="zh-TW" altLang="en-US" smtClean="0">
                <a:ea typeface="新細明體" pitchFamily="18" charset="-120"/>
              </a:rPr>
              <a:t>	目標</a:t>
            </a:r>
          </a:p>
          <a:p>
            <a:pPr lvl="1">
              <a:lnSpc>
                <a:spcPct val="90000"/>
              </a:lnSpc>
            </a:pPr>
            <a:r>
              <a:rPr lang="zh-TW" altLang="en-US" smtClean="0">
                <a:ea typeface="新細明體" pitchFamily="18" charset="-120"/>
              </a:rPr>
              <a:t>	關鍵衡量指針</a:t>
            </a:r>
          </a:p>
          <a:p>
            <a:pPr lvl="1">
              <a:lnSpc>
                <a:spcPct val="90000"/>
              </a:lnSpc>
            </a:pPr>
            <a:r>
              <a:rPr lang="zh-TW" altLang="en-US" smtClean="0">
                <a:ea typeface="新細明體" pitchFamily="18" charset="-120"/>
              </a:rPr>
              <a:t>	行動方案</a:t>
            </a: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1763713" y="2708275"/>
            <a:ext cx="0" cy="20161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4427538" y="2708275"/>
            <a:ext cx="0" cy="165735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頁尾版面配置區 19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「如魚得水」讓您的學習更輕鬆愉快</a:t>
            </a:r>
            <a:endParaRPr lang="en-US" altLang="zh-TW" sz="1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843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ACEE97EE-4458-4C7A-8261-D411994217C8}" type="slidenum">
              <a:rPr lang="en-US" altLang="zh-TW" sz="1400">
                <a:latin typeface="Times New Roman" pitchFamily="18" charset="0"/>
                <a:ea typeface="新細明體" pitchFamily="18" charset="-120"/>
              </a:rPr>
              <a:pPr eaLnBrk="1" hangingPunct="1"/>
              <a:t>14</a:t>
            </a:fld>
            <a:endParaRPr lang="en-US" altLang="zh-TW" sz="1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38200" y="5157788"/>
            <a:ext cx="7696200" cy="381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>
                <a:ea typeface="標楷體" pitchFamily="65" charset="-120"/>
              </a:rPr>
              <a:t>策略性的結果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27088" y="-9525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TW" altLang="en-US" sz="40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將組織使命轉化為期望的結果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352800" y="692150"/>
            <a:ext cx="2743200" cy="504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zh-TW" altLang="en-US" sz="2000" b="1">
                <a:ea typeface="標楷體" pitchFamily="65" charset="-120"/>
              </a:rPr>
              <a:t>使命</a:t>
            </a:r>
          </a:p>
          <a:p>
            <a:pPr algn="ctr">
              <a:lnSpc>
                <a:spcPct val="90000"/>
              </a:lnSpc>
            </a:pPr>
            <a:r>
              <a:rPr lang="zh-TW" altLang="en-US" sz="1600" i="1">
                <a:ea typeface="標楷體" pitchFamily="65" charset="-120"/>
              </a:rPr>
              <a:t>我們為何存在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24200" y="1196975"/>
            <a:ext cx="3200400" cy="474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zh-TW" altLang="en-US" sz="2000" b="1">
                <a:ea typeface="標楷體" pitchFamily="65" charset="-120"/>
              </a:rPr>
              <a:t>核心價值</a:t>
            </a:r>
          </a:p>
          <a:p>
            <a:pPr algn="ctr">
              <a:lnSpc>
                <a:spcPct val="90000"/>
              </a:lnSpc>
            </a:pPr>
            <a:r>
              <a:rPr lang="zh-TW" altLang="en-US" sz="1600" i="1">
                <a:ea typeface="標楷體" pitchFamily="65" charset="-120"/>
              </a:rPr>
              <a:t>我們的信仰為何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743200" y="1671638"/>
            <a:ext cx="39624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zh-TW" altLang="en-US" sz="2000" b="1">
                <a:ea typeface="標楷體" pitchFamily="65" charset="-120"/>
              </a:rPr>
              <a:t>願景</a:t>
            </a:r>
          </a:p>
          <a:p>
            <a:pPr algn="ctr">
              <a:lnSpc>
                <a:spcPct val="80000"/>
              </a:lnSpc>
            </a:pPr>
            <a:r>
              <a:rPr lang="zh-TW" altLang="en-US" sz="1600" i="1">
                <a:ea typeface="標楷體" pitchFamily="65" charset="-120"/>
              </a:rPr>
              <a:t>我們想要變成什麼樣子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362200" y="2205038"/>
            <a:ext cx="4724400" cy="5334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zh-TW" altLang="en-US" sz="2000" b="1">
                <a:ea typeface="標楷體" pitchFamily="65" charset="-120"/>
              </a:rPr>
              <a:t>策略</a:t>
            </a:r>
          </a:p>
          <a:p>
            <a:pPr algn="ctr"/>
            <a:r>
              <a:rPr lang="zh-TW" altLang="en-US" sz="1600" i="1">
                <a:ea typeface="標楷體" pitchFamily="65" charset="-120"/>
              </a:rPr>
              <a:t>我們的方法與計劃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981200" y="3284538"/>
            <a:ext cx="5410200" cy="533400"/>
          </a:xfrm>
          <a:prstGeom prst="rect">
            <a:avLst/>
          </a:prstGeom>
          <a:solidFill>
            <a:srgbClr val="FFCC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zh-TW" altLang="en-US" sz="2000" b="1">
                <a:ea typeface="標楷體" pitchFamily="65" charset="-120"/>
              </a:rPr>
              <a:t>平衡計分卡</a:t>
            </a:r>
          </a:p>
          <a:p>
            <a:pPr algn="ctr"/>
            <a:r>
              <a:rPr lang="zh-TW" altLang="en-US" sz="1600" i="1">
                <a:ea typeface="標楷體" pitchFamily="65" charset="-120"/>
              </a:rPr>
              <a:t>執行和焦點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600200" y="3857625"/>
            <a:ext cx="61722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zh-TW" altLang="en-US" sz="2000" b="1">
                <a:ea typeface="標楷體" pitchFamily="65" charset="-120"/>
              </a:rPr>
              <a:t>策略行動方案</a:t>
            </a:r>
          </a:p>
          <a:p>
            <a:pPr algn="ctr"/>
            <a:r>
              <a:rPr lang="zh-TW" altLang="en-US" sz="1600" i="1">
                <a:ea typeface="標楷體" pitchFamily="65" charset="-120"/>
              </a:rPr>
              <a:t>我們需要如何做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143000" y="4391025"/>
            <a:ext cx="7086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zh-TW" altLang="en-US" sz="2000" b="1">
                <a:ea typeface="標楷體" pitchFamily="65" charset="-120"/>
              </a:rPr>
              <a:t>個人的目標</a:t>
            </a:r>
          </a:p>
          <a:p>
            <a:pPr algn="ctr"/>
            <a:r>
              <a:rPr lang="zh-TW" altLang="en-US" sz="1600" i="1">
                <a:ea typeface="標楷體" pitchFamily="65" charset="-120"/>
              </a:rPr>
              <a:t>我需要如何做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838200" y="5538788"/>
            <a:ext cx="7696200" cy="9144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914400" y="5614988"/>
            <a:ext cx="1828800" cy="6858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TW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標楷體" pitchFamily="65" charset="-120"/>
              </a:rPr>
              <a:t>滿意的股東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819400" y="5614988"/>
            <a:ext cx="1828800" cy="6858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TW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標楷體" pitchFamily="65" charset="-120"/>
              </a:rPr>
              <a:t>愉悅的顧客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724400" y="5614988"/>
            <a:ext cx="1828800" cy="6858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TW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標楷體" pitchFamily="65" charset="-120"/>
              </a:rPr>
              <a:t>有效的流程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6629400" y="5614988"/>
            <a:ext cx="1828800" cy="6858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TW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標楷體" pitchFamily="65" charset="-120"/>
              </a:rPr>
              <a:t>充滿士氣與良好</a:t>
            </a:r>
          </a:p>
          <a:p>
            <a:pPr algn="ctr">
              <a:defRPr/>
            </a:pPr>
            <a:r>
              <a:rPr lang="zh-TW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標楷體" pitchFamily="65" charset="-120"/>
              </a:rPr>
              <a:t>技能的工作力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4572000" y="4924425"/>
            <a:ext cx="381000" cy="233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18451" name="Text Box 17"/>
          <p:cNvSpPr txBox="1">
            <a:spLocks noChangeArrowheads="1"/>
          </p:cNvSpPr>
          <p:nvPr/>
        </p:nvSpPr>
        <p:spPr bwMode="auto">
          <a:xfrm>
            <a:off x="2051050" y="6524625"/>
            <a:ext cx="62642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zh-TW" sz="1200">
                <a:ea typeface="標楷體" pitchFamily="65" charset="-120"/>
              </a:rPr>
              <a:t>(</a:t>
            </a:r>
            <a:r>
              <a:rPr lang="zh-TW" altLang="en-US" sz="1200">
                <a:ea typeface="標楷體" pitchFamily="65" charset="-120"/>
              </a:rPr>
              <a:t>出處</a:t>
            </a:r>
            <a:r>
              <a:rPr lang="en-US" altLang="zh-TW" sz="1200">
                <a:ea typeface="標楷體" pitchFamily="65" charset="-120"/>
              </a:rPr>
              <a:t>: Kaplan , R. and D. Norton , “The Strategy Focused Organization , ”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zh-TW" sz="1200">
                <a:ea typeface="標楷體" pitchFamily="65" charset="-120"/>
              </a:rPr>
              <a:t> Harvard Business School Press, Boston ,Massachusetts, Nov 2000, p.73. )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2124075" y="2751138"/>
            <a:ext cx="5184775" cy="5334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zh-TW" altLang="en-US" sz="2000" b="1">
                <a:ea typeface="標楷體" pitchFamily="65" charset="-120"/>
              </a:rPr>
              <a:t>策略地圖</a:t>
            </a:r>
          </a:p>
          <a:p>
            <a:pPr algn="ctr"/>
            <a:r>
              <a:rPr lang="zh-TW" altLang="en-US" sz="1600" i="1">
                <a:ea typeface="標楷體" pitchFamily="65" charset="-120"/>
              </a:rPr>
              <a:t>策略的演繹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40" grpId="0" animBg="1" autoUpdateAnimBg="0"/>
      <p:bldP spid="14341" grpId="0" animBg="1" autoUpdateAnimBg="0"/>
      <p:bldP spid="14342" grpId="0" animBg="1" autoUpdateAnimBg="0"/>
      <p:bldP spid="14343" grpId="0" animBg="1" autoUpdateAnimBg="0"/>
      <p:bldP spid="14344" grpId="0" animBg="1" autoUpdateAnimBg="0"/>
      <p:bldP spid="14345" grpId="0" animBg="1" autoUpdateAnimBg="0"/>
      <p:bldP spid="14346" grpId="0" animBg="1" autoUpdateAnimBg="0"/>
      <p:bldP spid="14347" grpId="0" animBg="1"/>
      <p:bldP spid="14348" grpId="0" animBg="1" autoUpdateAnimBg="0"/>
      <p:bldP spid="14349" grpId="0" animBg="1" autoUpdateAnimBg="0"/>
      <p:bldP spid="14350" grpId="0" animBg="1" autoUpdateAnimBg="0"/>
      <p:bldP spid="14351" grpId="0" animBg="1" autoUpdateAnimBg="0"/>
      <p:bldP spid="14352" grpId="0" animBg="1"/>
      <p:bldP spid="1435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7772400" cy="1143000"/>
          </a:xfrm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使命、核心價值觀、願景</a:t>
            </a:r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571500" y="1500188"/>
            <a:ext cx="8143875" cy="1500187"/>
          </a:xfrm>
        </p:spPr>
        <p:txBody>
          <a:bodyPr/>
          <a:lstStyle/>
          <a:p>
            <a:r>
              <a:rPr lang="zh-TW" altLang="en-US" sz="2400" smtClean="0">
                <a:ea typeface="新細明體" pitchFamily="18" charset="-120"/>
              </a:rPr>
              <a:t>「使命」是企業存在的</a:t>
            </a:r>
            <a:r>
              <a:rPr lang="zh-TW" altLang="en-US" sz="2400" smtClean="0">
                <a:solidFill>
                  <a:srgbClr val="FF0000"/>
                </a:solidFill>
                <a:ea typeface="新細明體" pitchFamily="18" charset="-120"/>
              </a:rPr>
              <a:t>理由與目的</a:t>
            </a:r>
            <a:r>
              <a:rPr lang="zh-TW" altLang="en-US" sz="2400" smtClean="0">
                <a:ea typeface="新細明體" pitchFamily="18" charset="-120"/>
              </a:rPr>
              <a:t>，</a:t>
            </a:r>
            <a:endParaRPr lang="en-US" altLang="zh-TW" sz="2400" smtClean="0">
              <a:ea typeface="新細明體" pitchFamily="18" charset="-120"/>
            </a:endParaRPr>
          </a:p>
          <a:p>
            <a:r>
              <a:rPr lang="zh-TW" altLang="en-US" sz="2400" smtClean="0">
                <a:ea typeface="新細明體" pitchFamily="18" charset="-120"/>
              </a:rPr>
              <a:t>「核心價值觀」是企業文化的</a:t>
            </a:r>
            <a:r>
              <a:rPr lang="zh-TW" altLang="en-US" sz="2400" smtClean="0">
                <a:solidFill>
                  <a:srgbClr val="FF0000"/>
                </a:solidFill>
                <a:ea typeface="新細明體" pitchFamily="18" charset="-120"/>
              </a:rPr>
              <a:t>經營理念</a:t>
            </a:r>
            <a:endParaRPr lang="en-US" altLang="zh-TW" sz="2400" smtClean="0">
              <a:solidFill>
                <a:srgbClr val="FF0000"/>
              </a:solidFill>
              <a:ea typeface="新細明體" pitchFamily="18" charset="-120"/>
            </a:endParaRPr>
          </a:p>
          <a:p>
            <a:r>
              <a:rPr lang="zh-TW" altLang="en-US" sz="2400" smtClean="0">
                <a:ea typeface="新細明體" pitchFamily="18" charset="-120"/>
              </a:rPr>
              <a:t>「願景」則是企業全體員工長期努力追求的</a:t>
            </a:r>
            <a:r>
              <a:rPr lang="zh-TW" altLang="en-US" sz="2400" smtClean="0">
                <a:solidFill>
                  <a:srgbClr val="FF0000"/>
                </a:solidFill>
                <a:ea typeface="新細明體" pitchFamily="18" charset="-120"/>
              </a:rPr>
              <a:t>理想境界</a:t>
            </a:r>
            <a:r>
              <a:rPr lang="zh-TW" altLang="en-US" sz="2400" smtClean="0">
                <a:ea typeface="新細明體" pitchFamily="18" charset="-120"/>
              </a:rPr>
              <a:t>。</a:t>
            </a:r>
          </a:p>
          <a:p>
            <a:endParaRPr lang="zh-TW" altLang="en-US" sz="2400" smtClean="0">
              <a:ea typeface="新細明體" pitchFamily="18" charset="-120"/>
            </a:endParaRPr>
          </a:p>
        </p:txBody>
      </p:sp>
      <p:sp>
        <p:nvSpPr>
          <p:cNvPr id="19460" name="頁尾版面配置區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「如魚得水」讓您的學習更輕鬆愉快</a:t>
            </a:r>
            <a:endParaRPr lang="en-US" altLang="zh-TW" sz="1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946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FD099D47-97FA-4B43-84F5-2FAFC575BB35}" type="slidenum">
              <a:rPr lang="en-US" altLang="zh-TW" sz="1400">
                <a:latin typeface="Times New Roman" pitchFamily="18" charset="0"/>
                <a:ea typeface="新細明體" pitchFamily="18" charset="-120"/>
              </a:rPr>
              <a:pPr eaLnBrk="1" hangingPunct="1"/>
              <a:t>15</a:t>
            </a:fld>
            <a:endParaRPr lang="en-US" altLang="zh-TW" sz="1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9462" name="文字方塊 4"/>
          <p:cNvSpPr txBox="1">
            <a:spLocks noChangeArrowheads="1"/>
          </p:cNvSpPr>
          <p:nvPr/>
        </p:nvSpPr>
        <p:spPr bwMode="auto">
          <a:xfrm>
            <a:off x="714375" y="3071813"/>
            <a:ext cx="7572375" cy="34782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台電公司</a:t>
            </a:r>
            <a:r>
              <a:rPr lang="en-US" altLang="zh-TW" sz="2000">
                <a:latin typeface="Times New Roman" pitchFamily="18" charset="0"/>
                <a:ea typeface="新細明體" pitchFamily="18" charset="-120"/>
              </a:rPr>
              <a:t>: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使命：</a:t>
            </a:r>
            <a:r>
              <a:rPr lang="zh-TW" altLang="en-US" sz="2000">
                <a:solidFill>
                  <a:srgbClr val="0000FF"/>
                </a:solidFill>
                <a:latin typeface="Times New Roman" pitchFamily="18" charset="0"/>
                <a:ea typeface="新細明體" pitchFamily="18" charset="-120"/>
              </a:rPr>
              <a:t>「滿足用戶多元化的電力需求，促進國家競爭力的提升，維護股東及員工的合理權益」</a:t>
            </a:r>
            <a:endParaRPr lang="en-US" altLang="zh-TW" sz="2000">
              <a:solidFill>
                <a:srgbClr val="0000FF"/>
              </a:solidFill>
              <a:latin typeface="Times New Roman" pitchFamily="18" charset="0"/>
              <a:ea typeface="新細明體" pitchFamily="18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核心價值觀</a:t>
            </a:r>
            <a:r>
              <a:rPr lang="en-US" altLang="zh-TW" sz="2000">
                <a:latin typeface="Times New Roman" pitchFamily="18" charset="0"/>
                <a:ea typeface="新細明體" pitchFamily="18" charset="-120"/>
              </a:rPr>
              <a:t>(</a:t>
            </a:r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經營理念</a:t>
            </a:r>
            <a:r>
              <a:rPr lang="en-US" altLang="zh-TW" sz="2000">
                <a:latin typeface="Times New Roman" pitchFamily="18" charset="0"/>
                <a:ea typeface="新細明體" pitchFamily="18" charset="-120"/>
              </a:rPr>
              <a:t>)</a:t>
            </a:r>
            <a:r>
              <a:rPr lang="zh-TW" altLang="en-US" sz="2000">
                <a:solidFill>
                  <a:srgbClr val="0000FF"/>
                </a:solidFill>
                <a:latin typeface="Times New Roman" pitchFamily="18" charset="0"/>
                <a:ea typeface="新細明體" pitchFamily="18" charset="-120"/>
              </a:rPr>
              <a:t>：「誠信、關懷、創新、服務」</a:t>
            </a:r>
            <a:endParaRPr lang="en-US" altLang="zh-TW" sz="2000">
              <a:solidFill>
                <a:srgbClr val="0000FF"/>
              </a:solidFill>
              <a:latin typeface="Times New Roman" pitchFamily="18" charset="0"/>
              <a:ea typeface="新細明體" pitchFamily="18" charset="-12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誠信（</a:t>
            </a:r>
            <a:r>
              <a:rPr lang="en-US" altLang="zh-TW" sz="2000">
                <a:latin typeface="Times New Roman" pitchFamily="18" charset="0"/>
                <a:ea typeface="新細明體" pitchFamily="18" charset="-120"/>
              </a:rPr>
              <a:t>Integrity</a:t>
            </a:r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）：「對用戶、對員工、對股東揭露真實的資訊」</a:t>
            </a:r>
            <a:endParaRPr lang="en-US" altLang="zh-TW" sz="2000">
              <a:latin typeface="Times New Roman" pitchFamily="18" charset="0"/>
              <a:ea typeface="新細明體" pitchFamily="18" charset="-12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關懷（</a:t>
            </a:r>
            <a:r>
              <a:rPr lang="en-US" altLang="zh-TW" sz="2000">
                <a:latin typeface="Times New Roman" pitchFamily="18" charset="0"/>
                <a:ea typeface="新細明體" pitchFamily="18" charset="-120"/>
              </a:rPr>
              <a:t>Caring</a:t>
            </a:r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）：「發自內心、主動積極、為利益眾生而做」</a:t>
            </a:r>
            <a:endParaRPr lang="en-US" altLang="zh-TW" sz="2000">
              <a:latin typeface="Times New Roman" pitchFamily="18" charset="0"/>
              <a:ea typeface="新細明體" pitchFamily="18" charset="-12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創新（</a:t>
            </a:r>
            <a:r>
              <a:rPr lang="en-US" altLang="zh-TW" sz="2000">
                <a:latin typeface="Times New Roman" pitchFamily="18" charset="0"/>
                <a:ea typeface="新細明體" pitchFamily="18" charset="-120"/>
              </a:rPr>
              <a:t>Innovation</a:t>
            </a:r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）：「創造顧客價值，提升企業競爭力」</a:t>
            </a:r>
            <a:endParaRPr lang="en-US" altLang="zh-TW" sz="2000">
              <a:latin typeface="Times New Roman" pitchFamily="18" charset="0"/>
              <a:ea typeface="新細明體" pitchFamily="18" charset="-12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服務（</a:t>
            </a:r>
            <a:r>
              <a:rPr lang="en-US" altLang="zh-TW" sz="2000">
                <a:latin typeface="Times New Roman" pitchFamily="18" charset="0"/>
                <a:ea typeface="新細明體" pitchFamily="18" charset="-120"/>
              </a:rPr>
              <a:t>Service</a:t>
            </a:r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）：「以客為尊，以滿足內、外部顧客的需求為導向」</a:t>
            </a:r>
            <a:endParaRPr lang="en-US" altLang="zh-TW" sz="2000">
              <a:latin typeface="Times New Roman" pitchFamily="18" charset="0"/>
              <a:ea typeface="新細明體" pitchFamily="18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願景：</a:t>
            </a:r>
            <a:r>
              <a:rPr lang="zh-TW" altLang="en-US" sz="2000">
                <a:solidFill>
                  <a:srgbClr val="0000FF"/>
                </a:solidFill>
                <a:latin typeface="Times New Roman" pitchFamily="18" charset="0"/>
                <a:ea typeface="新細明體" pitchFamily="18" charset="-120"/>
              </a:rPr>
              <a:t>「成為具有卓越聲望的世界級電力事業集團」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073900" cy="6492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目標管理 </a:t>
            </a:r>
            <a:r>
              <a:rPr lang="en-US" altLang="zh-TW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V.S. </a:t>
            </a:r>
            <a:r>
              <a:rPr lang="zh-TW" altLang="en-US" sz="40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策略聚焦的管理</a:t>
            </a:r>
          </a:p>
        </p:txBody>
      </p:sp>
      <p:sp>
        <p:nvSpPr>
          <p:cNvPr id="20483" name="頁尾版面配置區 8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「如魚得水」讓您的學習更輕鬆愉快</a:t>
            </a:r>
            <a:endParaRPr lang="en-US" altLang="zh-TW" sz="1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484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78D5AC59-97DE-4630-97AC-A09005C8856D}" type="slidenum">
              <a:rPr lang="en-US" altLang="zh-TW" sz="1400">
                <a:latin typeface="Times New Roman" pitchFamily="18" charset="0"/>
                <a:ea typeface="新細明體" pitchFamily="18" charset="-120"/>
              </a:rPr>
              <a:pPr eaLnBrk="1" hangingPunct="1"/>
              <a:t>16</a:t>
            </a:fld>
            <a:endParaRPr lang="en-US" altLang="zh-TW" sz="1400">
              <a:latin typeface="Times New Roman" pitchFamily="18" charset="0"/>
              <a:ea typeface="新細明體" pitchFamily="18" charset="-120"/>
            </a:endParaRPr>
          </a:p>
        </p:txBody>
      </p:sp>
      <p:grpSp>
        <p:nvGrpSpPr>
          <p:cNvPr id="20485" name="Group 3"/>
          <p:cNvGrpSpPr>
            <a:grpSpLocks/>
          </p:cNvGrpSpPr>
          <p:nvPr/>
        </p:nvGrpSpPr>
        <p:grpSpPr bwMode="auto">
          <a:xfrm>
            <a:off x="838200" y="2895600"/>
            <a:ext cx="2663825" cy="3132138"/>
            <a:chOff x="340" y="1230"/>
            <a:chExt cx="2041" cy="2427"/>
          </a:xfrm>
        </p:grpSpPr>
        <p:grpSp>
          <p:nvGrpSpPr>
            <p:cNvPr id="20534" name="Group 4"/>
            <p:cNvGrpSpPr>
              <a:grpSpLocks/>
            </p:cNvGrpSpPr>
            <p:nvPr/>
          </p:nvGrpSpPr>
          <p:grpSpPr bwMode="auto">
            <a:xfrm>
              <a:off x="703" y="1435"/>
              <a:ext cx="499" cy="453"/>
              <a:chOff x="612" y="1117"/>
              <a:chExt cx="499" cy="453"/>
            </a:xfrm>
          </p:grpSpPr>
          <p:sp>
            <p:nvSpPr>
              <p:cNvPr id="20568" name="AutoShape 5"/>
              <p:cNvSpPr>
                <a:spLocks noChangeArrowheads="1"/>
              </p:cNvSpPr>
              <p:nvPr/>
            </p:nvSpPr>
            <p:spPr bwMode="auto">
              <a:xfrm>
                <a:off x="612" y="1117"/>
                <a:ext cx="499" cy="453"/>
              </a:xfrm>
              <a:prstGeom prst="flowChartConnector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69" name="AutoShape 6"/>
              <p:cNvSpPr>
                <a:spLocks noChangeArrowheads="1"/>
              </p:cNvSpPr>
              <p:nvPr/>
            </p:nvSpPr>
            <p:spPr bwMode="auto">
              <a:xfrm rot="-2541447">
                <a:off x="703" y="1253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35" name="Group 7"/>
            <p:cNvGrpSpPr>
              <a:grpSpLocks/>
            </p:cNvGrpSpPr>
            <p:nvPr/>
          </p:nvGrpSpPr>
          <p:grpSpPr bwMode="auto">
            <a:xfrm rot="-4854348">
              <a:off x="1157" y="1888"/>
              <a:ext cx="499" cy="453"/>
              <a:chOff x="612" y="1117"/>
              <a:chExt cx="499" cy="453"/>
            </a:xfrm>
          </p:grpSpPr>
          <p:sp>
            <p:nvSpPr>
              <p:cNvPr id="20566" name="AutoShape 8"/>
              <p:cNvSpPr>
                <a:spLocks noChangeArrowheads="1"/>
              </p:cNvSpPr>
              <p:nvPr/>
            </p:nvSpPr>
            <p:spPr bwMode="auto">
              <a:xfrm>
                <a:off x="612" y="1117"/>
                <a:ext cx="499" cy="453"/>
              </a:xfrm>
              <a:prstGeom prst="flowChartConnector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67" name="AutoShape 9"/>
              <p:cNvSpPr>
                <a:spLocks noChangeArrowheads="1"/>
              </p:cNvSpPr>
              <p:nvPr/>
            </p:nvSpPr>
            <p:spPr bwMode="auto">
              <a:xfrm rot="-2541447">
                <a:off x="703" y="1253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36" name="Group 10"/>
            <p:cNvGrpSpPr>
              <a:grpSpLocks/>
            </p:cNvGrpSpPr>
            <p:nvPr/>
          </p:nvGrpSpPr>
          <p:grpSpPr bwMode="auto">
            <a:xfrm rot="-2834229">
              <a:off x="1338" y="2478"/>
              <a:ext cx="499" cy="453"/>
              <a:chOff x="612" y="1117"/>
              <a:chExt cx="499" cy="453"/>
            </a:xfrm>
          </p:grpSpPr>
          <p:sp>
            <p:nvSpPr>
              <p:cNvPr id="20564" name="AutoShape 11"/>
              <p:cNvSpPr>
                <a:spLocks noChangeArrowheads="1"/>
              </p:cNvSpPr>
              <p:nvPr/>
            </p:nvSpPr>
            <p:spPr bwMode="auto">
              <a:xfrm>
                <a:off x="612" y="1117"/>
                <a:ext cx="499" cy="453"/>
              </a:xfrm>
              <a:prstGeom prst="flowChartConnector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65" name="AutoShape 12"/>
              <p:cNvSpPr>
                <a:spLocks noChangeArrowheads="1"/>
              </p:cNvSpPr>
              <p:nvPr/>
            </p:nvSpPr>
            <p:spPr bwMode="auto">
              <a:xfrm rot="-2541447">
                <a:off x="703" y="1253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37" name="Group 13"/>
            <p:cNvGrpSpPr>
              <a:grpSpLocks/>
            </p:cNvGrpSpPr>
            <p:nvPr/>
          </p:nvGrpSpPr>
          <p:grpSpPr bwMode="auto">
            <a:xfrm rot="-5581516">
              <a:off x="1882" y="2297"/>
              <a:ext cx="499" cy="453"/>
              <a:chOff x="612" y="1117"/>
              <a:chExt cx="499" cy="453"/>
            </a:xfrm>
          </p:grpSpPr>
          <p:sp>
            <p:nvSpPr>
              <p:cNvPr id="20562" name="AutoShape 14"/>
              <p:cNvSpPr>
                <a:spLocks noChangeArrowheads="1"/>
              </p:cNvSpPr>
              <p:nvPr/>
            </p:nvSpPr>
            <p:spPr bwMode="auto">
              <a:xfrm>
                <a:off x="612" y="1117"/>
                <a:ext cx="499" cy="453"/>
              </a:xfrm>
              <a:prstGeom prst="flowChartConnector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63" name="AutoShape 15"/>
              <p:cNvSpPr>
                <a:spLocks noChangeArrowheads="1"/>
              </p:cNvSpPr>
              <p:nvPr/>
            </p:nvSpPr>
            <p:spPr bwMode="auto">
              <a:xfrm rot="-2541447">
                <a:off x="703" y="1253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38" name="Group 16"/>
            <p:cNvGrpSpPr>
              <a:grpSpLocks/>
            </p:cNvGrpSpPr>
            <p:nvPr/>
          </p:nvGrpSpPr>
          <p:grpSpPr bwMode="auto">
            <a:xfrm>
              <a:off x="884" y="2886"/>
              <a:ext cx="499" cy="453"/>
              <a:chOff x="612" y="1117"/>
              <a:chExt cx="499" cy="453"/>
            </a:xfrm>
          </p:grpSpPr>
          <p:sp>
            <p:nvSpPr>
              <p:cNvPr id="20560" name="AutoShape 17"/>
              <p:cNvSpPr>
                <a:spLocks noChangeArrowheads="1"/>
              </p:cNvSpPr>
              <p:nvPr/>
            </p:nvSpPr>
            <p:spPr bwMode="auto">
              <a:xfrm>
                <a:off x="612" y="1117"/>
                <a:ext cx="499" cy="453"/>
              </a:xfrm>
              <a:prstGeom prst="flowChartConnector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61" name="AutoShape 18"/>
              <p:cNvSpPr>
                <a:spLocks noChangeArrowheads="1"/>
              </p:cNvSpPr>
              <p:nvPr/>
            </p:nvSpPr>
            <p:spPr bwMode="auto">
              <a:xfrm rot="-2541447">
                <a:off x="703" y="1253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39" name="Group 19"/>
            <p:cNvGrpSpPr>
              <a:grpSpLocks/>
            </p:cNvGrpSpPr>
            <p:nvPr/>
          </p:nvGrpSpPr>
          <p:grpSpPr bwMode="auto">
            <a:xfrm rot="2500563">
              <a:off x="1701" y="1752"/>
              <a:ext cx="499" cy="453"/>
              <a:chOff x="612" y="1117"/>
              <a:chExt cx="499" cy="453"/>
            </a:xfrm>
          </p:grpSpPr>
          <p:sp>
            <p:nvSpPr>
              <p:cNvPr id="20558" name="AutoShape 20"/>
              <p:cNvSpPr>
                <a:spLocks noChangeArrowheads="1"/>
              </p:cNvSpPr>
              <p:nvPr/>
            </p:nvSpPr>
            <p:spPr bwMode="auto">
              <a:xfrm>
                <a:off x="612" y="1117"/>
                <a:ext cx="499" cy="453"/>
              </a:xfrm>
              <a:prstGeom prst="flowChartConnector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59" name="AutoShape 21"/>
              <p:cNvSpPr>
                <a:spLocks noChangeArrowheads="1"/>
              </p:cNvSpPr>
              <p:nvPr/>
            </p:nvSpPr>
            <p:spPr bwMode="auto">
              <a:xfrm rot="-2541447">
                <a:off x="703" y="1253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40" name="Group 22"/>
            <p:cNvGrpSpPr>
              <a:grpSpLocks/>
            </p:cNvGrpSpPr>
            <p:nvPr/>
          </p:nvGrpSpPr>
          <p:grpSpPr bwMode="auto">
            <a:xfrm rot="-6721072">
              <a:off x="794" y="2342"/>
              <a:ext cx="499" cy="453"/>
              <a:chOff x="612" y="1117"/>
              <a:chExt cx="499" cy="453"/>
            </a:xfrm>
          </p:grpSpPr>
          <p:sp>
            <p:nvSpPr>
              <p:cNvPr id="20556" name="AutoShape 23"/>
              <p:cNvSpPr>
                <a:spLocks noChangeArrowheads="1"/>
              </p:cNvSpPr>
              <p:nvPr/>
            </p:nvSpPr>
            <p:spPr bwMode="auto">
              <a:xfrm>
                <a:off x="612" y="1117"/>
                <a:ext cx="499" cy="453"/>
              </a:xfrm>
              <a:prstGeom prst="flowChartConnector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57" name="AutoShape 24"/>
              <p:cNvSpPr>
                <a:spLocks noChangeArrowheads="1"/>
              </p:cNvSpPr>
              <p:nvPr/>
            </p:nvSpPr>
            <p:spPr bwMode="auto">
              <a:xfrm rot="-2541447">
                <a:off x="703" y="1253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41" name="Group 25"/>
            <p:cNvGrpSpPr>
              <a:grpSpLocks/>
            </p:cNvGrpSpPr>
            <p:nvPr/>
          </p:nvGrpSpPr>
          <p:grpSpPr bwMode="auto">
            <a:xfrm rot="-2855535">
              <a:off x="1383" y="1253"/>
              <a:ext cx="499" cy="453"/>
              <a:chOff x="612" y="1117"/>
              <a:chExt cx="499" cy="453"/>
            </a:xfrm>
          </p:grpSpPr>
          <p:sp>
            <p:nvSpPr>
              <p:cNvPr id="20554" name="AutoShape 26"/>
              <p:cNvSpPr>
                <a:spLocks noChangeArrowheads="1"/>
              </p:cNvSpPr>
              <p:nvPr/>
            </p:nvSpPr>
            <p:spPr bwMode="auto">
              <a:xfrm>
                <a:off x="612" y="1117"/>
                <a:ext cx="499" cy="453"/>
              </a:xfrm>
              <a:prstGeom prst="flowChartConnector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55" name="AutoShape 27"/>
              <p:cNvSpPr>
                <a:spLocks noChangeArrowheads="1"/>
              </p:cNvSpPr>
              <p:nvPr/>
            </p:nvSpPr>
            <p:spPr bwMode="auto">
              <a:xfrm rot="-2541447">
                <a:off x="703" y="1253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42" name="Group 28"/>
            <p:cNvGrpSpPr>
              <a:grpSpLocks/>
            </p:cNvGrpSpPr>
            <p:nvPr/>
          </p:nvGrpSpPr>
          <p:grpSpPr bwMode="auto">
            <a:xfrm rot="-2299729">
              <a:off x="386" y="2024"/>
              <a:ext cx="499" cy="453"/>
              <a:chOff x="612" y="1117"/>
              <a:chExt cx="499" cy="453"/>
            </a:xfrm>
          </p:grpSpPr>
          <p:sp>
            <p:nvSpPr>
              <p:cNvPr id="20552" name="AutoShape 29"/>
              <p:cNvSpPr>
                <a:spLocks noChangeArrowheads="1"/>
              </p:cNvSpPr>
              <p:nvPr/>
            </p:nvSpPr>
            <p:spPr bwMode="auto">
              <a:xfrm>
                <a:off x="612" y="1117"/>
                <a:ext cx="499" cy="453"/>
              </a:xfrm>
              <a:prstGeom prst="flowChartConnector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53" name="AutoShape 30"/>
              <p:cNvSpPr>
                <a:spLocks noChangeArrowheads="1"/>
              </p:cNvSpPr>
              <p:nvPr/>
            </p:nvSpPr>
            <p:spPr bwMode="auto">
              <a:xfrm rot="-2541447">
                <a:off x="703" y="1253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43" name="Group 31"/>
            <p:cNvGrpSpPr>
              <a:grpSpLocks/>
            </p:cNvGrpSpPr>
            <p:nvPr/>
          </p:nvGrpSpPr>
          <p:grpSpPr bwMode="auto">
            <a:xfrm rot="-650347">
              <a:off x="1882" y="2886"/>
              <a:ext cx="499" cy="453"/>
              <a:chOff x="612" y="1117"/>
              <a:chExt cx="499" cy="453"/>
            </a:xfrm>
          </p:grpSpPr>
          <p:sp>
            <p:nvSpPr>
              <p:cNvPr id="20550" name="AutoShape 32"/>
              <p:cNvSpPr>
                <a:spLocks noChangeArrowheads="1"/>
              </p:cNvSpPr>
              <p:nvPr/>
            </p:nvSpPr>
            <p:spPr bwMode="auto">
              <a:xfrm>
                <a:off x="612" y="1117"/>
                <a:ext cx="499" cy="453"/>
              </a:xfrm>
              <a:prstGeom prst="flowChartConnector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51" name="AutoShape 33"/>
              <p:cNvSpPr>
                <a:spLocks noChangeArrowheads="1"/>
              </p:cNvSpPr>
              <p:nvPr/>
            </p:nvSpPr>
            <p:spPr bwMode="auto">
              <a:xfrm rot="-2541447">
                <a:off x="703" y="1253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44" name="Group 34"/>
            <p:cNvGrpSpPr>
              <a:grpSpLocks/>
            </p:cNvGrpSpPr>
            <p:nvPr/>
          </p:nvGrpSpPr>
          <p:grpSpPr bwMode="auto">
            <a:xfrm rot="-4280156">
              <a:off x="1451" y="3181"/>
              <a:ext cx="499" cy="453"/>
              <a:chOff x="612" y="1117"/>
              <a:chExt cx="499" cy="453"/>
            </a:xfrm>
          </p:grpSpPr>
          <p:sp>
            <p:nvSpPr>
              <p:cNvPr id="20548" name="AutoShape 35"/>
              <p:cNvSpPr>
                <a:spLocks noChangeArrowheads="1"/>
              </p:cNvSpPr>
              <p:nvPr/>
            </p:nvSpPr>
            <p:spPr bwMode="auto">
              <a:xfrm>
                <a:off x="612" y="1117"/>
                <a:ext cx="499" cy="453"/>
              </a:xfrm>
              <a:prstGeom prst="flowChartConnector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49" name="AutoShape 36"/>
              <p:cNvSpPr>
                <a:spLocks noChangeArrowheads="1"/>
              </p:cNvSpPr>
              <p:nvPr/>
            </p:nvSpPr>
            <p:spPr bwMode="auto">
              <a:xfrm rot="-2541447">
                <a:off x="703" y="1253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45" name="Group 37"/>
            <p:cNvGrpSpPr>
              <a:grpSpLocks/>
            </p:cNvGrpSpPr>
            <p:nvPr/>
          </p:nvGrpSpPr>
          <p:grpSpPr bwMode="auto">
            <a:xfrm rot="-5581516">
              <a:off x="317" y="2773"/>
              <a:ext cx="499" cy="453"/>
              <a:chOff x="612" y="1117"/>
              <a:chExt cx="499" cy="453"/>
            </a:xfrm>
          </p:grpSpPr>
          <p:sp>
            <p:nvSpPr>
              <p:cNvPr id="20546" name="AutoShape 38"/>
              <p:cNvSpPr>
                <a:spLocks noChangeArrowheads="1"/>
              </p:cNvSpPr>
              <p:nvPr/>
            </p:nvSpPr>
            <p:spPr bwMode="auto">
              <a:xfrm>
                <a:off x="612" y="1117"/>
                <a:ext cx="499" cy="453"/>
              </a:xfrm>
              <a:prstGeom prst="flowChartConnector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47" name="AutoShape 39"/>
              <p:cNvSpPr>
                <a:spLocks noChangeArrowheads="1"/>
              </p:cNvSpPr>
              <p:nvPr/>
            </p:nvSpPr>
            <p:spPr bwMode="auto">
              <a:xfrm rot="-2541447">
                <a:off x="703" y="1253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0486" name="Text Box 77"/>
          <p:cNvSpPr txBox="1">
            <a:spLocks noChangeArrowheads="1"/>
          </p:cNvSpPr>
          <p:nvPr/>
        </p:nvSpPr>
        <p:spPr bwMode="auto">
          <a:xfrm>
            <a:off x="838200" y="990600"/>
            <a:ext cx="3024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800" b="1">
                <a:solidFill>
                  <a:schemeClr val="accent2"/>
                </a:solidFill>
                <a:ea typeface="標楷體" pitchFamily="65" charset="-120"/>
              </a:rPr>
              <a:t>過去的做法</a:t>
            </a:r>
          </a:p>
        </p:txBody>
      </p:sp>
      <p:sp>
        <p:nvSpPr>
          <p:cNvPr id="20487" name="Text Box 79"/>
          <p:cNvSpPr txBox="1">
            <a:spLocks noChangeArrowheads="1"/>
          </p:cNvSpPr>
          <p:nvPr/>
        </p:nvSpPr>
        <p:spPr bwMode="auto">
          <a:xfrm>
            <a:off x="838200" y="1524000"/>
            <a:ext cx="3024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目標下達</a:t>
            </a:r>
          </a:p>
        </p:txBody>
      </p:sp>
      <p:sp>
        <p:nvSpPr>
          <p:cNvPr id="20488" name="AutoShape 81"/>
          <p:cNvSpPr>
            <a:spLocks noChangeArrowheads="1"/>
          </p:cNvSpPr>
          <p:nvPr/>
        </p:nvSpPr>
        <p:spPr bwMode="auto">
          <a:xfrm rot="5400000">
            <a:off x="1873250" y="2241550"/>
            <a:ext cx="792163" cy="576263"/>
          </a:xfrm>
          <a:prstGeom prst="notchedRightArrow">
            <a:avLst>
              <a:gd name="adj1" fmla="val 50000"/>
              <a:gd name="adj2" fmla="val 34366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489" name="Oval 83"/>
          <p:cNvSpPr>
            <a:spLocks noChangeArrowheads="1"/>
          </p:cNvSpPr>
          <p:nvPr/>
        </p:nvSpPr>
        <p:spPr bwMode="auto">
          <a:xfrm>
            <a:off x="1219200" y="1447800"/>
            <a:ext cx="2232025" cy="647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490" name="Text Box 85"/>
          <p:cNvSpPr txBox="1">
            <a:spLocks noChangeArrowheads="1"/>
          </p:cNvSpPr>
          <p:nvPr/>
        </p:nvSpPr>
        <p:spPr bwMode="auto">
          <a:xfrm>
            <a:off x="357188" y="5929313"/>
            <a:ext cx="432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400" b="1">
                <a:solidFill>
                  <a:schemeClr val="accent2"/>
                </a:solidFill>
                <a:ea typeface="標楷體" pitchFamily="65" charset="-120"/>
              </a:rPr>
              <a:t>將目前的事情做得更好</a:t>
            </a:r>
          </a:p>
        </p:txBody>
      </p:sp>
      <p:grpSp>
        <p:nvGrpSpPr>
          <p:cNvPr id="15" name="Group 87"/>
          <p:cNvGrpSpPr>
            <a:grpSpLocks/>
          </p:cNvGrpSpPr>
          <p:nvPr/>
        </p:nvGrpSpPr>
        <p:grpSpPr bwMode="auto">
          <a:xfrm>
            <a:off x="3924300" y="990600"/>
            <a:ext cx="5219700" cy="5395913"/>
            <a:chOff x="2472" y="624"/>
            <a:chExt cx="3288" cy="3399"/>
          </a:xfrm>
        </p:grpSpPr>
        <p:grpSp>
          <p:nvGrpSpPr>
            <p:cNvPr id="20492" name="Group 40"/>
            <p:cNvGrpSpPr>
              <a:grpSpLocks/>
            </p:cNvGrpSpPr>
            <p:nvPr/>
          </p:nvGrpSpPr>
          <p:grpSpPr bwMode="auto">
            <a:xfrm rot="-2085211">
              <a:off x="4032" y="1920"/>
              <a:ext cx="386" cy="373"/>
              <a:chOff x="3873" y="1207"/>
              <a:chExt cx="485" cy="498"/>
            </a:xfrm>
          </p:grpSpPr>
          <p:sp>
            <p:nvSpPr>
              <p:cNvPr id="20532" name="AutoShape 41"/>
              <p:cNvSpPr>
                <a:spLocks noChangeArrowheads="1"/>
              </p:cNvSpPr>
              <p:nvPr/>
            </p:nvSpPr>
            <p:spPr bwMode="auto">
              <a:xfrm rot="-2799067">
                <a:off x="3867" y="1213"/>
                <a:ext cx="498" cy="485"/>
              </a:xfrm>
              <a:prstGeom prst="flowChartConnector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33" name="AutoShape 42"/>
              <p:cNvSpPr>
                <a:spLocks noChangeArrowheads="1"/>
              </p:cNvSpPr>
              <p:nvPr/>
            </p:nvSpPr>
            <p:spPr bwMode="auto">
              <a:xfrm rot="-3191794">
                <a:off x="3946" y="1366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493" name="Group 43"/>
            <p:cNvGrpSpPr>
              <a:grpSpLocks/>
            </p:cNvGrpSpPr>
            <p:nvPr/>
          </p:nvGrpSpPr>
          <p:grpSpPr bwMode="auto">
            <a:xfrm rot="-2085211">
              <a:off x="4512" y="3120"/>
              <a:ext cx="386" cy="374"/>
              <a:chOff x="3873" y="1207"/>
              <a:chExt cx="485" cy="498"/>
            </a:xfrm>
          </p:grpSpPr>
          <p:sp>
            <p:nvSpPr>
              <p:cNvPr id="20530" name="AutoShape 44"/>
              <p:cNvSpPr>
                <a:spLocks noChangeArrowheads="1"/>
              </p:cNvSpPr>
              <p:nvPr/>
            </p:nvSpPr>
            <p:spPr bwMode="auto">
              <a:xfrm rot="-2799067">
                <a:off x="3867" y="1213"/>
                <a:ext cx="498" cy="485"/>
              </a:xfrm>
              <a:prstGeom prst="flowChartConnector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31" name="AutoShape 45"/>
              <p:cNvSpPr>
                <a:spLocks noChangeArrowheads="1"/>
              </p:cNvSpPr>
              <p:nvPr/>
            </p:nvSpPr>
            <p:spPr bwMode="auto">
              <a:xfrm rot="-3191794">
                <a:off x="3946" y="1366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494" name="Group 46"/>
            <p:cNvGrpSpPr>
              <a:grpSpLocks/>
            </p:cNvGrpSpPr>
            <p:nvPr/>
          </p:nvGrpSpPr>
          <p:grpSpPr bwMode="auto">
            <a:xfrm rot="-2085211">
              <a:off x="3552" y="3264"/>
              <a:ext cx="386" cy="374"/>
              <a:chOff x="3873" y="1207"/>
              <a:chExt cx="485" cy="498"/>
            </a:xfrm>
          </p:grpSpPr>
          <p:sp>
            <p:nvSpPr>
              <p:cNvPr id="20528" name="AutoShape 47"/>
              <p:cNvSpPr>
                <a:spLocks noChangeArrowheads="1"/>
              </p:cNvSpPr>
              <p:nvPr/>
            </p:nvSpPr>
            <p:spPr bwMode="auto">
              <a:xfrm rot="-2799067">
                <a:off x="3867" y="1213"/>
                <a:ext cx="498" cy="485"/>
              </a:xfrm>
              <a:prstGeom prst="flowChartConnector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29" name="AutoShape 48"/>
              <p:cNvSpPr>
                <a:spLocks noChangeArrowheads="1"/>
              </p:cNvSpPr>
              <p:nvPr/>
            </p:nvSpPr>
            <p:spPr bwMode="auto">
              <a:xfrm rot="-3191794">
                <a:off x="3946" y="1366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495" name="Group 49"/>
            <p:cNvGrpSpPr>
              <a:grpSpLocks/>
            </p:cNvGrpSpPr>
            <p:nvPr/>
          </p:nvGrpSpPr>
          <p:grpSpPr bwMode="auto">
            <a:xfrm rot="-2085211">
              <a:off x="4704" y="2640"/>
              <a:ext cx="386" cy="374"/>
              <a:chOff x="3873" y="1207"/>
              <a:chExt cx="485" cy="498"/>
            </a:xfrm>
          </p:grpSpPr>
          <p:sp>
            <p:nvSpPr>
              <p:cNvPr id="20526" name="AutoShape 50"/>
              <p:cNvSpPr>
                <a:spLocks noChangeArrowheads="1"/>
              </p:cNvSpPr>
              <p:nvPr/>
            </p:nvSpPr>
            <p:spPr bwMode="auto">
              <a:xfrm rot="-2799067">
                <a:off x="3867" y="1213"/>
                <a:ext cx="498" cy="485"/>
              </a:xfrm>
              <a:prstGeom prst="flowChartConnector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27" name="AutoShape 51"/>
              <p:cNvSpPr>
                <a:spLocks noChangeArrowheads="1"/>
              </p:cNvSpPr>
              <p:nvPr/>
            </p:nvSpPr>
            <p:spPr bwMode="auto">
              <a:xfrm rot="-3191794">
                <a:off x="3946" y="1366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496" name="Group 52"/>
            <p:cNvGrpSpPr>
              <a:grpSpLocks/>
            </p:cNvGrpSpPr>
            <p:nvPr/>
          </p:nvGrpSpPr>
          <p:grpSpPr bwMode="auto">
            <a:xfrm rot="-2085211">
              <a:off x="3792" y="2736"/>
              <a:ext cx="385" cy="374"/>
              <a:chOff x="3873" y="1207"/>
              <a:chExt cx="485" cy="498"/>
            </a:xfrm>
          </p:grpSpPr>
          <p:sp>
            <p:nvSpPr>
              <p:cNvPr id="20524" name="AutoShape 53"/>
              <p:cNvSpPr>
                <a:spLocks noChangeArrowheads="1"/>
              </p:cNvSpPr>
              <p:nvPr/>
            </p:nvSpPr>
            <p:spPr bwMode="auto">
              <a:xfrm rot="-2799067">
                <a:off x="3867" y="1213"/>
                <a:ext cx="498" cy="485"/>
              </a:xfrm>
              <a:prstGeom prst="flowChartConnector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25" name="AutoShape 54"/>
              <p:cNvSpPr>
                <a:spLocks noChangeArrowheads="1"/>
              </p:cNvSpPr>
              <p:nvPr/>
            </p:nvSpPr>
            <p:spPr bwMode="auto">
              <a:xfrm rot="-3191794">
                <a:off x="3946" y="1366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497" name="Group 55"/>
            <p:cNvGrpSpPr>
              <a:grpSpLocks/>
            </p:cNvGrpSpPr>
            <p:nvPr/>
          </p:nvGrpSpPr>
          <p:grpSpPr bwMode="auto">
            <a:xfrm rot="-2085211">
              <a:off x="4272" y="2736"/>
              <a:ext cx="385" cy="374"/>
              <a:chOff x="3873" y="1207"/>
              <a:chExt cx="485" cy="498"/>
            </a:xfrm>
          </p:grpSpPr>
          <p:sp>
            <p:nvSpPr>
              <p:cNvPr id="20522" name="AutoShape 56"/>
              <p:cNvSpPr>
                <a:spLocks noChangeArrowheads="1"/>
              </p:cNvSpPr>
              <p:nvPr/>
            </p:nvSpPr>
            <p:spPr bwMode="auto">
              <a:xfrm rot="-2799067">
                <a:off x="3867" y="1213"/>
                <a:ext cx="498" cy="485"/>
              </a:xfrm>
              <a:prstGeom prst="flowChartConnector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23" name="AutoShape 57"/>
              <p:cNvSpPr>
                <a:spLocks noChangeArrowheads="1"/>
              </p:cNvSpPr>
              <p:nvPr/>
            </p:nvSpPr>
            <p:spPr bwMode="auto">
              <a:xfrm rot="-3191794">
                <a:off x="3946" y="1366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498" name="Group 58"/>
            <p:cNvGrpSpPr>
              <a:grpSpLocks/>
            </p:cNvGrpSpPr>
            <p:nvPr/>
          </p:nvGrpSpPr>
          <p:grpSpPr bwMode="auto">
            <a:xfrm rot="-2085211">
              <a:off x="4032" y="2352"/>
              <a:ext cx="386" cy="374"/>
              <a:chOff x="3873" y="1207"/>
              <a:chExt cx="485" cy="498"/>
            </a:xfrm>
          </p:grpSpPr>
          <p:sp>
            <p:nvSpPr>
              <p:cNvPr id="20520" name="AutoShape 59"/>
              <p:cNvSpPr>
                <a:spLocks noChangeArrowheads="1"/>
              </p:cNvSpPr>
              <p:nvPr/>
            </p:nvSpPr>
            <p:spPr bwMode="auto">
              <a:xfrm rot="-2799067">
                <a:off x="3867" y="1213"/>
                <a:ext cx="498" cy="485"/>
              </a:xfrm>
              <a:prstGeom prst="flowChartConnector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21" name="AutoShape 60"/>
              <p:cNvSpPr>
                <a:spLocks noChangeArrowheads="1"/>
              </p:cNvSpPr>
              <p:nvPr/>
            </p:nvSpPr>
            <p:spPr bwMode="auto">
              <a:xfrm rot="-3191794">
                <a:off x="3946" y="1366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499" name="Group 61"/>
            <p:cNvGrpSpPr>
              <a:grpSpLocks/>
            </p:cNvGrpSpPr>
            <p:nvPr/>
          </p:nvGrpSpPr>
          <p:grpSpPr bwMode="auto">
            <a:xfrm rot="-2085211">
              <a:off x="4512" y="2256"/>
              <a:ext cx="386" cy="374"/>
              <a:chOff x="3873" y="1207"/>
              <a:chExt cx="485" cy="498"/>
            </a:xfrm>
          </p:grpSpPr>
          <p:sp>
            <p:nvSpPr>
              <p:cNvPr id="20518" name="AutoShape 62"/>
              <p:cNvSpPr>
                <a:spLocks noChangeArrowheads="1"/>
              </p:cNvSpPr>
              <p:nvPr/>
            </p:nvSpPr>
            <p:spPr bwMode="auto">
              <a:xfrm rot="-2799067">
                <a:off x="3867" y="1213"/>
                <a:ext cx="498" cy="485"/>
              </a:xfrm>
              <a:prstGeom prst="flowChartConnector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19" name="AutoShape 63"/>
              <p:cNvSpPr>
                <a:spLocks noChangeArrowheads="1"/>
              </p:cNvSpPr>
              <p:nvPr/>
            </p:nvSpPr>
            <p:spPr bwMode="auto">
              <a:xfrm rot="-3191794">
                <a:off x="3946" y="1366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00" name="Group 64"/>
            <p:cNvGrpSpPr>
              <a:grpSpLocks/>
            </p:cNvGrpSpPr>
            <p:nvPr/>
          </p:nvGrpSpPr>
          <p:grpSpPr bwMode="auto">
            <a:xfrm rot="-2085211">
              <a:off x="3606" y="2387"/>
              <a:ext cx="385" cy="374"/>
              <a:chOff x="3873" y="1207"/>
              <a:chExt cx="485" cy="498"/>
            </a:xfrm>
          </p:grpSpPr>
          <p:sp>
            <p:nvSpPr>
              <p:cNvPr id="20516" name="AutoShape 65"/>
              <p:cNvSpPr>
                <a:spLocks noChangeArrowheads="1"/>
              </p:cNvSpPr>
              <p:nvPr/>
            </p:nvSpPr>
            <p:spPr bwMode="auto">
              <a:xfrm rot="-2799067">
                <a:off x="3867" y="1213"/>
                <a:ext cx="498" cy="485"/>
              </a:xfrm>
              <a:prstGeom prst="flowChartConnector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17" name="AutoShape 66"/>
              <p:cNvSpPr>
                <a:spLocks noChangeArrowheads="1"/>
              </p:cNvSpPr>
              <p:nvPr/>
            </p:nvSpPr>
            <p:spPr bwMode="auto">
              <a:xfrm rot="-3191794">
                <a:off x="3946" y="1366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01" name="Group 67"/>
            <p:cNvGrpSpPr>
              <a:grpSpLocks/>
            </p:cNvGrpSpPr>
            <p:nvPr/>
          </p:nvGrpSpPr>
          <p:grpSpPr bwMode="auto">
            <a:xfrm rot="-2085211">
              <a:off x="3334" y="2841"/>
              <a:ext cx="386" cy="373"/>
              <a:chOff x="3873" y="1207"/>
              <a:chExt cx="485" cy="498"/>
            </a:xfrm>
          </p:grpSpPr>
          <p:sp>
            <p:nvSpPr>
              <p:cNvPr id="20514" name="AutoShape 68"/>
              <p:cNvSpPr>
                <a:spLocks noChangeArrowheads="1"/>
              </p:cNvSpPr>
              <p:nvPr/>
            </p:nvSpPr>
            <p:spPr bwMode="auto">
              <a:xfrm rot="-2799067">
                <a:off x="3867" y="1213"/>
                <a:ext cx="498" cy="485"/>
              </a:xfrm>
              <a:prstGeom prst="flowChartConnector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15" name="AutoShape 69"/>
              <p:cNvSpPr>
                <a:spLocks noChangeArrowheads="1"/>
              </p:cNvSpPr>
              <p:nvPr/>
            </p:nvSpPr>
            <p:spPr bwMode="auto">
              <a:xfrm rot="-3191794">
                <a:off x="3946" y="1366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02" name="Group 70"/>
            <p:cNvGrpSpPr>
              <a:grpSpLocks/>
            </p:cNvGrpSpPr>
            <p:nvPr/>
          </p:nvGrpSpPr>
          <p:grpSpPr bwMode="auto">
            <a:xfrm rot="-2085211">
              <a:off x="4224" y="3456"/>
              <a:ext cx="386" cy="374"/>
              <a:chOff x="3873" y="1207"/>
              <a:chExt cx="485" cy="498"/>
            </a:xfrm>
          </p:grpSpPr>
          <p:sp>
            <p:nvSpPr>
              <p:cNvPr id="20512" name="AutoShape 71"/>
              <p:cNvSpPr>
                <a:spLocks noChangeArrowheads="1"/>
              </p:cNvSpPr>
              <p:nvPr/>
            </p:nvSpPr>
            <p:spPr bwMode="auto">
              <a:xfrm rot="-2799067">
                <a:off x="3867" y="1213"/>
                <a:ext cx="498" cy="485"/>
              </a:xfrm>
              <a:prstGeom prst="flowChartConnector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13" name="AutoShape 72"/>
              <p:cNvSpPr>
                <a:spLocks noChangeArrowheads="1"/>
              </p:cNvSpPr>
              <p:nvPr/>
            </p:nvSpPr>
            <p:spPr bwMode="auto">
              <a:xfrm rot="-3191794">
                <a:off x="3946" y="1366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03" name="Group 73"/>
            <p:cNvGrpSpPr>
              <a:grpSpLocks/>
            </p:cNvGrpSpPr>
            <p:nvPr/>
          </p:nvGrpSpPr>
          <p:grpSpPr bwMode="auto">
            <a:xfrm rot="-2085211">
              <a:off x="3984" y="3120"/>
              <a:ext cx="386" cy="373"/>
              <a:chOff x="3873" y="1207"/>
              <a:chExt cx="485" cy="498"/>
            </a:xfrm>
          </p:grpSpPr>
          <p:sp>
            <p:nvSpPr>
              <p:cNvPr id="20510" name="AutoShape 74"/>
              <p:cNvSpPr>
                <a:spLocks noChangeArrowheads="1"/>
              </p:cNvSpPr>
              <p:nvPr/>
            </p:nvSpPr>
            <p:spPr bwMode="auto">
              <a:xfrm rot="-2799067">
                <a:off x="3867" y="1213"/>
                <a:ext cx="498" cy="485"/>
              </a:xfrm>
              <a:prstGeom prst="flowChartConnector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11" name="AutoShape 75"/>
              <p:cNvSpPr>
                <a:spLocks noChangeArrowheads="1"/>
              </p:cNvSpPr>
              <p:nvPr/>
            </p:nvSpPr>
            <p:spPr bwMode="auto">
              <a:xfrm rot="-3191794">
                <a:off x="3946" y="1366"/>
                <a:ext cx="318" cy="181"/>
              </a:xfrm>
              <a:prstGeom prst="rightArrow">
                <a:avLst>
                  <a:gd name="adj1" fmla="val 50000"/>
                  <a:gd name="adj2" fmla="val 43923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0504" name="AutoShape 76"/>
            <p:cNvSpPr>
              <a:spLocks noChangeArrowheads="1"/>
            </p:cNvSpPr>
            <p:nvPr/>
          </p:nvSpPr>
          <p:spPr bwMode="auto">
            <a:xfrm>
              <a:off x="2472" y="2863"/>
              <a:ext cx="726" cy="681"/>
            </a:xfrm>
            <a:prstGeom prst="rightArrow">
              <a:avLst>
                <a:gd name="adj1" fmla="val 50000"/>
                <a:gd name="adj2" fmla="val 26652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505" name="Text Box 78"/>
            <p:cNvSpPr txBox="1">
              <a:spLocks noChangeArrowheads="1"/>
            </p:cNvSpPr>
            <p:nvPr/>
          </p:nvSpPr>
          <p:spPr bwMode="auto">
            <a:xfrm>
              <a:off x="3216" y="624"/>
              <a:ext cx="19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TW" altLang="en-US" sz="2800" b="1">
                  <a:solidFill>
                    <a:srgbClr val="FF0000"/>
                  </a:solidFill>
                  <a:ea typeface="標楷體" pitchFamily="65" charset="-120"/>
                </a:rPr>
                <a:t>未來的做法</a:t>
              </a:r>
            </a:p>
          </p:txBody>
        </p:sp>
        <p:sp>
          <p:nvSpPr>
            <p:cNvPr id="20506" name="Text Box 80"/>
            <p:cNvSpPr txBox="1">
              <a:spLocks noChangeArrowheads="1"/>
            </p:cNvSpPr>
            <p:nvPr/>
          </p:nvSpPr>
          <p:spPr bwMode="auto">
            <a:xfrm>
              <a:off x="3216" y="1008"/>
              <a:ext cx="19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TW" altLang="en-US" sz="2800">
                  <a:ea typeface="標楷體" pitchFamily="65" charset="-120"/>
                </a:rPr>
                <a:t>策略溝通</a:t>
              </a:r>
            </a:p>
          </p:txBody>
        </p:sp>
        <p:sp>
          <p:nvSpPr>
            <p:cNvPr id="20507" name="AutoShape 82"/>
            <p:cNvSpPr>
              <a:spLocks noChangeArrowheads="1"/>
            </p:cNvSpPr>
            <p:nvPr/>
          </p:nvSpPr>
          <p:spPr bwMode="auto">
            <a:xfrm rot="5400000">
              <a:off x="3916" y="1460"/>
              <a:ext cx="499" cy="363"/>
            </a:xfrm>
            <a:prstGeom prst="notchedRightArrow">
              <a:avLst>
                <a:gd name="adj1" fmla="val 50000"/>
                <a:gd name="adj2" fmla="val 34366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508" name="Oval 84"/>
            <p:cNvSpPr>
              <a:spLocks noChangeArrowheads="1"/>
            </p:cNvSpPr>
            <p:nvPr/>
          </p:nvSpPr>
          <p:spPr bwMode="auto">
            <a:xfrm>
              <a:off x="3456" y="960"/>
              <a:ext cx="1406" cy="40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509" name="Text Box 86"/>
            <p:cNvSpPr txBox="1">
              <a:spLocks noChangeArrowheads="1"/>
            </p:cNvSpPr>
            <p:nvPr/>
          </p:nvSpPr>
          <p:spPr bwMode="auto">
            <a:xfrm>
              <a:off x="3038" y="3735"/>
              <a:ext cx="27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TW" altLang="en-US" sz="2400" b="1">
                  <a:solidFill>
                    <a:srgbClr val="FF0000"/>
                  </a:solidFill>
                  <a:ea typeface="標楷體" pitchFamily="65" charset="-120"/>
                </a:rPr>
                <a:t>著眼於未來的事情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頁尾版面配置區 6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「如魚得水」讓您的學習更輕鬆愉快</a:t>
            </a:r>
            <a:endParaRPr lang="en-US" altLang="zh-TW" sz="1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150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CC263C6F-E184-45EF-AD54-62E551BBF612}" type="slidenum">
              <a:rPr lang="en-US" altLang="zh-TW" sz="1400">
                <a:latin typeface="Times New Roman" pitchFamily="18" charset="0"/>
                <a:ea typeface="新細明體" pitchFamily="18" charset="-120"/>
              </a:rPr>
              <a:pPr eaLnBrk="1" hangingPunct="1"/>
              <a:t>17</a:t>
            </a:fld>
            <a:endParaRPr lang="en-US" altLang="zh-TW" sz="1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99363" name="Rectangle 35"/>
          <p:cNvSpPr>
            <a:spLocks noChangeArrowheads="1"/>
          </p:cNvSpPr>
          <p:nvPr/>
        </p:nvSpPr>
        <p:spPr bwMode="auto">
          <a:xfrm>
            <a:off x="684213" y="2635250"/>
            <a:ext cx="8064500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Times New Roman" charset="0"/>
            </a:endParaRPr>
          </a:p>
        </p:txBody>
      </p:sp>
      <p:sp>
        <p:nvSpPr>
          <p:cNvPr id="99332" name="Oval 4"/>
          <p:cNvSpPr>
            <a:spLocks noChangeArrowheads="1"/>
          </p:cNvSpPr>
          <p:nvPr/>
        </p:nvSpPr>
        <p:spPr bwMode="auto">
          <a:xfrm>
            <a:off x="3419475" y="836613"/>
            <a:ext cx="2808288" cy="7207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TW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標楷體" pitchFamily="65" charset="-120"/>
              </a:rPr>
              <a:t>長期股東價值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122488" y="1484313"/>
            <a:ext cx="1296987" cy="4318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TW" altLang="en-US">
                <a:solidFill>
                  <a:schemeClr val="accent2"/>
                </a:solidFill>
                <a:latin typeface="Times New Roman" charset="0"/>
                <a:ea typeface="標楷體" pitchFamily="65" charset="-120"/>
              </a:rPr>
              <a:t>生產力策略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299200" y="1484313"/>
            <a:ext cx="1296988" cy="4318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TW" altLang="en-US">
                <a:solidFill>
                  <a:schemeClr val="accent2"/>
                </a:solidFill>
                <a:latin typeface="Times New Roman" charset="0"/>
                <a:ea typeface="標楷體" pitchFamily="65" charset="-120"/>
              </a:rPr>
              <a:t>成長策略</a:t>
            </a:r>
          </a:p>
        </p:txBody>
      </p:sp>
      <p:cxnSp>
        <p:nvCxnSpPr>
          <p:cNvPr id="21512" name="AutoShape 7"/>
          <p:cNvCxnSpPr>
            <a:cxnSpLocks noChangeShapeType="1"/>
            <a:stCxn id="99333" idx="0"/>
            <a:endCxn id="99332" idx="2"/>
          </p:cNvCxnSpPr>
          <p:nvPr/>
        </p:nvCxnSpPr>
        <p:spPr bwMode="auto">
          <a:xfrm rot="-5400000">
            <a:off x="2951956" y="1016794"/>
            <a:ext cx="287338" cy="6477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3" name="AutoShape 8"/>
          <p:cNvCxnSpPr>
            <a:cxnSpLocks noChangeShapeType="1"/>
            <a:stCxn id="99334" idx="0"/>
            <a:endCxn id="99332" idx="6"/>
          </p:cNvCxnSpPr>
          <p:nvPr/>
        </p:nvCxnSpPr>
        <p:spPr bwMode="auto">
          <a:xfrm rot="5400000" flipH="1">
            <a:off x="6444457" y="980281"/>
            <a:ext cx="287338" cy="7207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4" name="Oval 9"/>
          <p:cNvSpPr>
            <a:spLocks noChangeArrowheads="1"/>
          </p:cNvSpPr>
          <p:nvPr/>
        </p:nvSpPr>
        <p:spPr bwMode="auto">
          <a:xfrm>
            <a:off x="900113" y="2058988"/>
            <a:ext cx="1582737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accent2"/>
                </a:solidFill>
                <a:ea typeface="標楷體" pitchFamily="65" charset="-120"/>
              </a:rPr>
              <a:t>改善成本架構</a:t>
            </a:r>
          </a:p>
        </p:txBody>
      </p:sp>
      <p:sp>
        <p:nvSpPr>
          <p:cNvPr id="21515" name="Oval 10"/>
          <p:cNvSpPr>
            <a:spLocks noChangeArrowheads="1"/>
          </p:cNvSpPr>
          <p:nvPr/>
        </p:nvSpPr>
        <p:spPr bwMode="auto">
          <a:xfrm>
            <a:off x="2987675" y="2058988"/>
            <a:ext cx="1582738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accent2"/>
                </a:solidFill>
                <a:ea typeface="標楷體" pitchFamily="65" charset="-120"/>
              </a:rPr>
              <a:t>增加資產利用率</a:t>
            </a:r>
          </a:p>
        </p:txBody>
      </p:sp>
      <p:sp>
        <p:nvSpPr>
          <p:cNvPr id="21516" name="Oval 11"/>
          <p:cNvSpPr>
            <a:spLocks noChangeArrowheads="1"/>
          </p:cNvSpPr>
          <p:nvPr/>
        </p:nvSpPr>
        <p:spPr bwMode="auto">
          <a:xfrm>
            <a:off x="4933950" y="2058988"/>
            <a:ext cx="1582738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accent2"/>
                </a:solidFill>
                <a:ea typeface="標楷體" pitchFamily="65" charset="-120"/>
              </a:rPr>
              <a:t>擴張營收機會</a:t>
            </a:r>
          </a:p>
        </p:txBody>
      </p:sp>
      <p:sp>
        <p:nvSpPr>
          <p:cNvPr id="21517" name="Oval 12"/>
          <p:cNvSpPr>
            <a:spLocks noChangeArrowheads="1"/>
          </p:cNvSpPr>
          <p:nvPr/>
        </p:nvSpPr>
        <p:spPr bwMode="auto">
          <a:xfrm>
            <a:off x="7235825" y="2058988"/>
            <a:ext cx="1582738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accent2"/>
                </a:solidFill>
                <a:ea typeface="標楷體" pitchFamily="65" charset="-120"/>
              </a:rPr>
              <a:t>強化顧客價值</a:t>
            </a:r>
          </a:p>
        </p:txBody>
      </p:sp>
      <p:cxnSp>
        <p:nvCxnSpPr>
          <p:cNvPr id="21518" name="AutoShape 13"/>
          <p:cNvCxnSpPr>
            <a:cxnSpLocks noChangeShapeType="1"/>
            <a:stCxn id="21514" idx="0"/>
            <a:endCxn id="99333" idx="1"/>
          </p:cNvCxnSpPr>
          <p:nvPr/>
        </p:nvCxnSpPr>
        <p:spPr bwMode="auto">
          <a:xfrm rot="-5400000">
            <a:off x="1727994" y="1664494"/>
            <a:ext cx="358775" cy="430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AutoShape 14"/>
          <p:cNvCxnSpPr>
            <a:cxnSpLocks noChangeShapeType="1"/>
            <a:stCxn id="21515" idx="0"/>
            <a:endCxn id="99333" idx="3"/>
          </p:cNvCxnSpPr>
          <p:nvPr/>
        </p:nvCxnSpPr>
        <p:spPr bwMode="auto">
          <a:xfrm rot="5400000" flipH="1">
            <a:off x="3420269" y="1699419"/>
            <a:ext cx="358775" cy="3603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AutoShape 15"/>
          <p:cNvCxnSpPr>
            <a:cxnSpLocks noChangeShapeType="1"/>
            <a:stCxn id="21516" idx="0"/>
            <a:endCxn id="99334" idx="1"/>
          </p:cNvCxnSpPr>
          <p:nvPr/>
        </p:nvCxnSpPr>
        <p:spPr bwMode="auto">
          <a:xfrm rot="-5400000">
            <a:off x="5833269" y="1593057"/>
            <a:ext cx="358775" cy="5730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AutoShape 16"/>
          <p:cNvCxnSpPr>
            <a:cxnSpLocks noChangeShapeType="1"/>
            <a:stCxn id="21517" idx="0"/>
            <a:endCxn id="99334" idx="3"/>
          </p:cNvCxnSpPr>
          <p:nvPr/>
        </p:nvCxnSpPr>
        <p:spPr bwMode="auto">
          <a:xfrm rot="5400000" flipH="1">
            <a:off x="7632700" y="1663701"/>
            <a:ext cx="358775" cy="431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522" name="Group 32"/>
          <p:cNvGrpSpPr>
            <a:grpSpLocks/>
          </p:cNvGrpSpPr>
          <p:nvPr/>
        </p:nvGrpSpPr>
        <p:grpSpPr bwMode="auto">
          <a:xfrm>
            <a:off x="971550" y="2995613"/>
            <a:ext cx="7418388" cy="647700"/>
            <a:chOff x="566" y="2251"/>
            <a:chExt cx="4673" cy="408"/>
          </a:xfrm>
        </p:grpSpPr>
        <p:sp>
          <p:nvSpPr>
            <p:cNvPr id="21563" name="Oval 17"/>
            <p:cNvSpPr>
              <a:spLocks noChangeArrowheads="1"/>
            </p:cNvSpPr>
            <p:nvPr/>
          </p:nvSpPr>
          <p:spPr bwMode="auto">
            <a:xfrm>
              <a:off x="566" y="2251"/>
              <a:ext cx="544" cy="40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>
                  <a:solidFill>
                    <a:srgbClr val="0000FF"/>
                  </a:solidFill>
                  <a:ea typeface="標楷體" pitchFamily="65" charset="-120"/>
                </a:rPr>
                <a:t>價格</a:t>
              </a:r>
            </a:p>
          </p:txBody>
        </p:sp>
        <p:sp>
          <p:nvSpPr>
            <p:cNvPr id="21564" name="Oval 25"/>
            <p:cNvSpPr>
              <a:spLocks noChangeArrowheads="1"/>
            </p:cNvSpPr>
            <p:nvPr/>
          </p:nvSpPr>
          <p:spPr bwMode="auto">
            <a:xfrm>
              <a:off x="1156" y="2251"/>
              <a:ext cx="544" cy="40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>
                  <a:solidFill>
                    <a:srgbClr val="0000FF"/>
                  </a:solidFill>
                  <a:ea typeface="標楷體" pitchFamily="65" charset="-120"/>
                </a:rPr>
                <a:t>品質</a:t>
              </a:r>
            </a:p>
          </p:txBody>
        </p:sp>
        <p:sp>
          <p:nvSpPr>
            <p:cNvPr id="21565" name="Oval 26"/>
            <p:cNvSpPr>
              <a:spLocks noChangeArrowheads="1"/>
            </p:cNvSpPr>
            <p:nvPr/>
          </p:nvSpPr>
          <p:spPr bwMode="auto">
            <a:xfrm>
              <a:off x="1746" y="2251"/>
              <a:ext cx="544" cy="40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>
                  <a:solidFill>
                    <a:srgbClr val="0000FF"/>
                  </a:solidFill>
                  <a:ea typeface="標楷體" pitchFamily="65" charset="-120"/>
                </a:rPr>
                <a:t>親便</a:t>
              </a:r>
            </a:p>
            <a:p>
              <a:pPr algn="ctr"/>
              <a:r>
                <a:rPr lang="zh-TW" altLang="en-US">
                  <a:solidFill>
                    <a:srgbClr val="0000FF"/>
                  </a:solidFill>
                  <a:ea typeface="標楷體" pitchFamily="65" charset="-120"/>
                </a:rPr>
                <a:t>程度</a:t>
              </a:r>
            </a:p>
          </p:txBody>
        </p:sp>
        <p:sp>
          <p:nvSpPr>
            <p:cNvPr id="21566" name="Oval 27"/>
            <p:cNvSpPr>
              <a:spLocks noChangeArrowheads="1"/>
            </p:cNvSpPr>
            <p:nvPr/>
          </p:nvSpPr>
          <p:spPr bwMode="auto">
            <a:xfrm>
              <a:off x="2336" y="2251"/>
              <a:ext cx="544" cy="40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>
                  <a:solidFill>
                    <a:srgbClr val="0000FF"/>
                  </a:solidFill>
                  <a:ea typeface="標楷體" pitchFamily="65" charset="-120"/>
                </a:rPr>
                <a:t>選擇性</a:t>
              </a:r>
            </a:p>
          </p:txBody>
        </p:sp>
        <p:sp>
          <p:nvSpPr>
            <p:cNvPr id="21567" name="Oval 28"/>
            <p:cNvSpPr>
              <a:spLocks noChangeArrowheads="1"/>
            </p:cNvSpPr>
            <p:nvPr/>
          </p:nvSpPr>
          <p:spPr bwMode="auto">
            <a:xfrm>
              <a:off x="2925" y="2251"/>
              <a:ext cx="544" cy="40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>
                  <a:solidFill>
                    <a:srgbClr val="0000FF"/>
                  </a:solidFill>
                  <a:ea typeface="標楷體" pitchFamily="65" charset="-120"/>
                </a:rPr>
                <a:t>功能性</a:t>
              </a:r>
            </a:p>
          </p:txBody>
        </p:sp>
        <p:sp>
          <p:nvSpPr>
            <p:cNvPr id="21568" name="Oval 29"/>
            <p:cNvSpPr>
              <a:spLocks noChangeArrowheads="1"/>
            </p:cNvSpPr>
            <p:nvPr/>
          </p:nvSpPr>
          <p:spPr bwMode="auto">
            <a:xfrm>
              <a:off x="3515" y="2251"/>
              <a:ext cx="544" cy="40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>
                  <a:solidFill>
                    <a:srgbClr val="0000FF"/>
                  </a:solidFill>
                  <a:ea typeface="標楷體" pitchFamily="65" charset="-120"/>
                </a:rPr>
                <a:t>服務</a:t>
              </a:r>
            </a:p>
          </p:txBody>
        </p:sp>
        <p:sp>
          <p:nvSpPr>
            <p:cNvPr id="21569" name="Oval 30"/>
            <p:cNvSpPr>
              <a:spLocks noChangeArrowheads="1"/>
            </p:cNvSpPr>
            <p:nvPr/>
          </p:nvSpPr>
          <p:spPr bwMode="auto">
            <a:xfrm>
              <a:off x="4105" y="2251"/>
              <a:ext cx="544" cy="40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>
                  <a:solidFill>
                    <a:srgbClr val="0000FF"/>
                  </a:solidFill>
                  <a:ea typeface="標楷體" pitchFamily="65" charset="-120"/>
                </a:rPr>
                <a:t>合作</a:t>
              </a:r>
            </a:p>
            <a:p>
              <a:pPr algn="ctr"/>
              <a:r>
                <a:rPr lang="zh-TW" altLang="en-US">
                  <a:solidFill>
                    <a:srgbClr val="0000FF"/>
                  </a:solidFill>
                  <a:ea typeface="標楷體" pitchFamily="65" charset="-120"/>
                </a:rPr>
                <a:t>伙伴</a:t>
              </a:r>
            </a:p>
          </p:txBody>
        </p:sp>
        <p:sp>
          <p:nvSpPr>
            <p:cNvPr id="21570" name="Oval 31"/>
            <p:cNvSpPr>
              <a:spLocks noChangeArrowheads="1"/>
            </p:cNvSpPr>
            <p:nvPr/>
          </p:nvSpPr>
          <p:spPr bwMode="auto">
            <a:xfrm>
              <a:off x="4695" y="2251"/>
              <a:ext cx="544" cy="40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>
                  <a:solidFill>
                    <a:srgbClr val="0000FF"/>
                  </a:solidFill>
                  <a:ea typeface="標楷體" pitchFamily="65" charset="-120"/>
                </a:rPr>
                <a:t>品牌</a:t>
              </a:r>
            </a:p>
          </p:txBody>
        </p:sp>
      </p:grpSp>
      <p:sp>
        <p:nvSpPr>
          <p:cNvPr id="21523" name="Line 33"/>
          <p:cNvSpPr>
            <a:spLocks noChangeShapeType="1"/>
          </p:cNvSpPr>
          <p:nvPr/>
        </p:nvSpPr>
        <p:spPr bwMode="auto">
          <a:xfrm>
            <a:off x="107950" y="2562225"/>
            <a:ext cx="9036050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24" name="Text Box 36"/>
          <p:cNvSpPr txBox="1">
            <a:spLocks noChangeArrowheads="1"/>
          </p:cNvSpPr>
          <p:nvPr/>
        </p:nvSpPr>
        <p:spPr bwMode="auto">
          <a:xfrm>
            <a:off x="2268538" y="3627438"/>
            <a:ext cx="1300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產品</a:t>
            </a: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/</a:t>
            </a:r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服務特性</a:t>
            </a:r>
          </a:p>
        </p:txBody>
      </p:sp>
      <p:sp>
        <p:nvSpPr>
          <p:cNvPr id="21525" name="Text Box 37"/>
          <p:cNvSpPr txBox="1">
            <a:spLocks noChangeArrowheads="1"/>
          </p:cNvSpPr>
          <p:nvPr/>
        </p:nvSpPr>
        <p:spPr bwMode="auto">
          <a:xfrm>
            <a:off x="6373813" y="3627438"/>
            <a:ext cx="539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關係</a:t>
            </a:r>
          </a:p>
        </p:txBody>
      </p:sp>
      <p:sp>
        <p:nvSpPr>
          <p:cNvPr id="21526" name="Text Box 38"/>
          <p:cNvSpPr txBox="1">
            <a:spLocks noChangeArrowheads="1"/>
          </p:cNvSpPr>
          <p:nvPr/>
        </p:nvSpPr>
        <p:spPr bwMode="auto">
          <a:xfrm>
            <a:off x="7740650" y="3627438"/>
            <a:ext cx="539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形象</a:t>
            </a:r>
          </a:p>
        </p:txBody>
      </p:sp>
      <p:sp>
        <p:nvSpPr>
          <p:cNvPr id="99367" name="Text Box 39"/>
          <p:cNvSpPr txBox="1">
            <a:spLocks noChangeArrowheads="1"/>
          </p:cNvSpPr>
          <p:nvPr/>
        </p:nvSpPr>
        <p:spPr bwMode="auto">
          <a:xfrm>
            <a:off x="4000500" y="2563813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顧客價值主張</a:t>
            </a:r>
          </a:p>
        </p:txBody>
      </p:sp>
      <p:sp>
        <p:nvSpPr>
          <p:cNvPr id="21528" name="Line 40"/>
          <p:cNvSpPr>
            <a:spLocks noChangeShapeType="1"/>
          </p:cNvSpPr>
          <p:nvPr/>
        </p:nvSpPr>
        <p:spPr bwMode="auto">
          <a:xfrm>
            <a:off x="73025" y="4076700"/>
            <a:ext cx="9036050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29" name="Rectangle 42"/>
          <p:cNvSpPr>
            <a:spLocks noChangeArrowheads="1"/>
          </p:cNvSpPr>
          <p:nvPr/>
        </p:nvSpPr>
        <p:spPr bwMode="auto">
          <a:xfrm>
            <a:off x="6948488" y="4148138"/>
            <a:ext cx="1657350" cy="2873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ea typeface="標楷體" pitchFamily="65" charset="-120"/>
              </a:rPr>
              <a:t>法規與社會流程</a:t>
            </a:r>
          </a:p>
        </p:txBody>
      </p:sp>
      <p:sp>
        <p:nvSpPr>
          <p:cNvPr id="21530" name="Rectangle 43"/>
          <p:cNvSpPr>
            <a:spLocks noChangeArrowheads="1"/>
          </p:cNvSpPr>
          <p:nvPr/>
        </p:nvSpPr>
        <p:spPr bwMode="auto">
          <a:xfrm>
            <a:off x="6948488" y="4435475"/>
            <a:ext cx="1657350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ea typeface="標楷體" pitchFamily="65" charset="-120"/>
              </a:rPr>
              <a:t>改善社區與</a:t>
            </a:r>
          </a:p>
          <a:p>
            <a:pPr algn="ctr"/>
            <a:r>
              <a:rPr lang="zh-TW" altLang="en-US">
                <a:ea typeface="標楷體" pitchFamily="65" charset="-120"/>
              </a:rPr>
              <a:t>環境的流程</a:t>
            </a:r>
          </a:p>
        </p:txBody>
      </p:sp>
      <p:sp>
        <p:nvSpPr>
          <p:cNvPr id="21531" name="Rectangle 44"/>
          <p:cNvSpPr>
            <a:spLocks noChangeArrowheads="1"/>
          </p:cNvSpPr>
          <p:nvPr/>
        </p:nvSpPr>
        <p:spPr bwMode="auto">
          <a:xfrm>
            <a:off x="4787900" y="4148138"/>
            <a:ext cx="1657350" cy="2873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ea typeface="標楷體" pitchFamily="65" charset="-120"/>
              </a:rPr>
              <a:t>創新流程</a:t>
            </a:r>
          </a:p>
        </p:txBody>
      </p:sp>
      <p:sp>
        <p:nvSpPr>
          <p:cNvPr id="21532" name="Rectangle 45"/>
          <p:cNvSpPr>
            <a:spLocks noChangeArrowheads="1"/>
          </p:cNvSpPr>
          <p:nvPr/>
        </p:nvSpPr>
        <p:spPr bwMode="auto">
          <a:xfrm>
            <a:off x="4787900" y="4435475"/>
            <a:ext cx="1657350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ea typeface="標楷體" pitchFamily="65" charset="-120"/>
              </a:rPr>
              <a:t>創造新產品與與</a:t>
            </a:r>
          </a:p>
          <a:p>
            <a:pPr algn="ctr"/>
            <a:r>
              <a:rPr lang="zh-TW" altLang="en-US">
                <a:ea typeface="標楷體" pitchFamily="65" charset="-120"/>
              </a:rPr>
              <a:t>服務的流程</a:t>
            </a:r>
          </a:p>
        </p:txBody>
      </p:sp>
      <p:sp>
        <p:nvSpPr>
          <p:cNvPr id="21533" name="Rectangle 46"/>
          <p:cNvSpPr>
            <a:spLocks noChangeArrowheads="1"/>
          </p:cNvSpPr>
          <p:nvPr/>
        </p:nvSpPr>
        <p:spPr bwMode="auto">
          <a:xfrm>
            <a:off x="2700338" y="4149725"/>
            <a:ext cx="1657350" cy="2873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ea typeface="標楷體" pitchFamily="65" charset="-120"/>
              </a:rPr>
              <a:t>顧客管理流程</a:t>
            </a:r>
          </a:p>
        </p:txBody>
      </p:sp>
      <p:sp>
        <p:nvSpPr>
          <p:cNvPr id="21534" name="Rectangle 47"/>
          <p:cNvSpPr>
            <a:spLocks noChangeArrowheads="1"/>
          </p:cNvSpPr>
          <p:nvPr/>
        </p:nvSpPr>
        <p:spPr bwMode="auto">
          <a:xfrm>
            <a:off x="2700338" y="4437063"/>
            <a:ext cx="1657350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ea typeface="標楷體" pitchFamily="65" charset="-120"/>
              </a:rPr>
              <a:t>強化顧客</a:t>
            </a:r>
          </a:p>
          <a:p>
            <a:pPr algn="ctr"/>
            <a:r>
              <a:rPr lang="zh-TW" altLang="en-US">
                <a:ea typeface="標楷體" pitchFamily="65" charset="-120"/>
              </a:rPr>
              <a:t>價值的流程</a:t>
            </a:r>
          </a:p>
        </p:txBody>
      </p:sp>
      <p:sp>
        <p:nvSpPr>
          <p:cNvPr id="21535" name="Rectangle 48"/>
          <p:cNvSpPr>
            <a:spLocks noChangeArrowheads="1"/>
          </p:cNvSpPr>
          <p:nvPr/>
        </p:nvSpPr>
        <p:spPr bwMode="auto">
          <a:xfrm>
            <a:off x="827088" y="4149725"/>
            <a:ext cx="1657350" cy="2873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ea typeface="標楷體" pitchFamily="65" charset="-120"/>
              </a:rPr>
              <a:t>營運管理流程</a:t>
            </a:r>
          </a:p>
        </p:txBody>
      </p:sp>
      <p:sp>
        <p:nvSpPr>
          <p:cNvPr id="21536" name="Rectangle 49"/>
          <p:cNvSpPr>
            <a:spLocks noChangeArrowheads="1"/>
          </p:cNvSpPr>
          <p:nvPr/>
        </p:nvSpPr>
        <p:spPr bwMode="auto">
          <a:xfrm>
            <a:off x="827088" y="4437063"/>
            <a:ext cx="1657350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ea typeface="標楷體" pitchFamily="65" charset="-120"/>
              </a:rPr>
              <a:t>製造並運交產品</a:t>
            </a:r>
          </a:p>
          <a:p>
            <a:pPr algn="ctr"/>
            <a:r>
              <a:rPr lang="zh-TW" altLang="en-US">
                <a:ea typeface="標楷體" pitchFamily="65" charset="-120"/>
              </a:rPr>
              <a:t>與服務的流程</a:t>
            </a:r>
          </a:p>
        </p:txBody>
      </p:sp>
      <p:sp>
        <p:nvSpPr>
          <p:cNvPr id="99378" name="Rectangle 50"/>
          <p:cNvSpPr>
            <a:spLocks noChangeArrowheads="1"/>
          </p:cNvSpPr>
          <p:nvPr/>
        </p:nvSpPr>
        <p:spPr bwMode="auto">
          <a:xfrm>
            <a:off x="684213" y="5805488"/>
            <a:ext cx="8064500" cy="863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zh-TW">
              <a:latin typeface="Times New Roman" charset="0"/>
            </a:endParaRPr>
          </a:p>
        </p:txBody>
      </p:sp>
      <p:sp>
        <p:nvSpPr>
          <p:cNvPr id="21538" name="Oval 51"/>
          <p:cNvSpPr>
            <a:spLocks noChangeArrowheads="1"/>
          </p:cNvSpPr>
          <p:nvPr/>
        </p:nvSpPr>
        <p:spPr bwMode="auto">
          <a:xfrm>
            <a:off x="1042988" y="5876925"/>
            <a:ext cx="1582737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accent2"/>
                </a:solidFill>
                <a:ea typeface="標楷體" pitchFamily="65" charset="-120"/>
              </a:rPr>
              <a:t>人力資本</a:t>
            </a:r>
          </a:p>
        </p:txBody>
      </p:sp>
      <p:sp>
        <p:nvSpPr>
          <p:cNvPr id="21539" name="Oval 52"/>
          <p:cNvSpPr>
            <a:spLocks noChangeArrowheads="1"/>
          </p:cNvSpPr>
          <p:nvPr/>
        </p:nvSpPr>
        <p:spPr bwMode="auto">
          <a:xfrm>
            <a:off x="3997325" y="5876925"/>
            <a:ext cx="1582738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accent2"/>
                </a:solidFill>
                <a:ea typeface="標楷體" pitchFamily="65" charset="-120"/>
              </a:rPr>
              <a:t>資訊資本</a:t>
            </a:r>
          </a:p>
        </p:txBody>
      </p:sp>
      <p:sp>
        <p:nvSpPr>
          <p:cNvPr id="21540" name="Oval 53"/>
          <p:cNvSpPr>
            <a:spLocks noChangeArrowheads="1"/>
          </p:cNvSpPr>
          <p:nvPr/>
        </p:nvSpPr>
        <p:spPr bwMode="auto">
          <a:xfrm>
            <a:off x="6588125" y="5876925"/>
            <a:ext cx="1582738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accent2"/>
                </a:solidFill>
                <a:ea typeface="標楷體" pitchFamily="65" charset="-120"/>
              </a:rPr>
              <a:t>組織資本</a:t>
            </a:r>
          </a:p>
        </p:txBody>
      </p:sp>
      <p:sp>
        <p:nvSpPr>
          <p:cNvPr id="21541" name="Text Box 55"/>
          <p:cNvSpPr txBox="1">
            <a:spLocks noChangeArrowheads="1"/>
          </p:cNvSpPr>
          <p:nvPr/>
        </p:nvSpPr>
        <p:spPr bwMode="auto">
          <a:xfrm>
            <a:off x="1116013" y="6308725"/>
            <a:ext cx="1517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技巧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/</a:t>
            </a:r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訓練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/</a:t>
            </a:r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知識</a:t>
            </a:r>
          </a:p>
        </p:txBody>
      </p:sp>
      <p:sp>
        <p:nvSpPr>
          <p:cNvPr id="21542" name="Text Box 56"/>
          <p:cNvSpPr txBox="1">
            <a:spLocks noChangeArrowheads="1"/>
          </p:cNvSpPr>
          <p:nvPr/>
        </p:nvSpPr>
        <p:spPr bwMode="auto">
          <a:xfrm>
            <a:off x="3930650" y="6332538"/>
            <a:ext cx="1720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系統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/</a:t>
            </a:r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資訊庫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/</a:t>
            </a:r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網路</a:t>
            </a:r>
          </a:p>
        </p:txBody>
      </p:sp>
      <p:sp>
        <p:nvSpPr>
          <p:cNvPr id="21543" name="Text Box 57"/>
          <p:cNvSpPr txBox="1">
            <a:spLocks noChangeArrowheads="1"/>
          </p:cNvSpPr>
          <p:nvPr/>
        </p:nvSpPr>
        <p:spPr bwMode="auto">
          <a:xfrm>
            <a:off x="6523038" y="6308725"/>
            <a:ext cx="1981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文化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/</a:t>
            </a:r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整合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/</a:t>
            </a:r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領導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/</a:t>
            </a:r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團隊</a:t>
            </a:r>
          </a:p>
        </p:txBody>
      </p:sp>
      <p:sp>
        <p:nvSpPr>
          <p:cNvPr id="21544" name="Line 58"/>
          <p:cNvSpPr>
            <a:spLocks noChangeShapeType="1"/>
          </p:cNvSpPr>
          <p:nvPr/>
        </p:nvSpPr>
        <p:spPr bwMode="auto">
          <a:xfrm>
            <a:off x="107950" y="5732463"/>
            <a:ext cx="9036050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45" name="Line 59"/>
          <p:cNvSpPr>
            <a:spLocks noChangeShapeType="1"/>
          </p:cNvSpPr>
          <p:nvPr/>
        </p:nvSpPr>
        <p:spPr bwMode="auto">
          <a:xfrm>
            <a:off x="107950" y="5227638"/>
            <a:ext cx="9036050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46" name="AutoShape 60"/>
          <p:cNvSpPr>
            <a:spLocks noChangeArrowheads="1"/>
          </p:cNvSpPr>
          <p:nvPr/>
        </p:nvSpPr>
        <p:spPr bwMode="auto">
          <a:xfrm>
            <a:off x="971550" y="5300663"/>
            <a:ext cx="215900" cy="360362"/>
          </a:xfrm>
          <a:prstGeom prst="curvedRightArrow">
            <a:avLst>
              <a:gd name="adj1" fmla="val 33382"/>
              <a:gd name="adj2" fmla="val 667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47" name="AutoShape 61"/>
          <p:cNvSpPr>
            <a:spLocks noChangeArrowheads="1"/>
          </p:cNvSpPr>
          <p:nvPr/>
        </p:nvSpPr>
        <p:spPr bwMode="auto">
          <a:xfrm rot="10800000">
            <a:off x="2124075" y="5300663"/>
            <a:ext cx="215900" cy="360362"/>
          </a:xfrm>
          <a:prstGeom prst="curvedRightArrow">
            <a:avLst>
              <a:gd name="adj1" fmla="val 33382"/>
              <a:gd name="adj2" fmla="val 667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48" name="Text Box 62"/>
          <p:cNvSpPr txBox="1">
            <a:spLocks noChangeArrowheads="1"/>
          </p:cNvSpPr>
          <p:nvPr/>
        </p:nvSpPr>
        <p:spPr bwMode="auto">
          <a:xfrm>
            <a:off x="1187450" y="5227638"/>
            <a:ext cx="895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策略性</a:t>
            </a:r>
          </a:p>
          <a:p>
            <a:pPr algn="ctr"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工作族群</a:t>
            </a:r>
          </a:p>
        </p:txBody>
      </p:sp>
      <p:sp>
        <p:nvSpPr>
          <p:cNvPr id="21549" name="Text Box 63"/>
          <p:cNvSpPr txBox="1">
            <a:spLocks noChangeArrowheads="1"/>
          </p:cNvSpPr>
          <p:nvPr/>
        </p:nvSpPr>
        <p:spPr bwMode="auto">
          <a:xfrm>
            <a:off x="3962400" y="5227638"/>
            <a:ext cx="1250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策略性</a:t>
            </a:r>
          </a:p>
          <a:p>
            <a:pPr algn="ctr"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資訊科技組合</a:t>
            </a:r>
          </a:p>
        </p:txBody>
      </p:sp>
      <p:sp>
        <p:nvSpPr>
          <p:cNvPr id="21550" name="Text Box 64"/>
          <p:cNvSpPr txBox="1">
            <a:spLocks noChangeArrowheads="1"/>
          </p:cNvSpPr>
          <p:nvPr/>
        </p:nvSpPr>
        <p:spPr bwMode="auto">
          <a:xfrm>
            <a:off x="7235825" y="5227638"/>
            <a:ext cx="895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組織變革</a:t>
            </a:r>
          </a:p>
          <a:p>
            <a:pPr algn="ctr"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時間表</a:t>
            </a:r>
          </a:p>
        </p:txBody>
      </p:sp>
      <p:sp>
        <p:nvSpPr>
          <p:cNvPr id="21551" name="AutoShape 65"/>
          <p:cNvSpPr>
            <a:spLocks noChangeArrowheads="1"/>
          </p:cNvSpPr>
          <p:nvPr/>
        </p:nvSpPr>
        <p:spPr bwMode="auto">
          <a:xfrm>
            <a:off x="3706813" y="5300663"/>
            <a:ext cx="215900" cy="360362"/>
          </a:xfrm>
          <a:prstGeom prst="curvedRightArrow">
            <a:avLst>
              <a:gd name="adj1" fmla="val 33382"/>
              <a:gd name="adj2" fmla="val 667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52" name="AutoShape 66"/>
          <p:cNvSpPr>
            <a:spLocks noChangeArrowheads="1"/>
          </p:cNvSpPr>
          <p:nvPr/>
        </p:nvSpPr>
        <p:spPr bwMode="auto">
          <a:xfrm rot="10800000">
            <a:off x="5219700" y="5300663"/>
            <a:ext cx="215900" cy="360362"/>
          </a:xfrm>
          <a:prstGeom prst="curvedRightArrow">
            <a:avLst>
              <a:gd name="adj1" fmla="val 33382"/>
              <a:gd name="adj2" fmla="val 667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53" name="AutoShape 67"/>
          <p:cNvSpPr>
            <a:spLocks noChangeArrowheads="1"/>
          </p:cNvSpPr>
          <p:nvPr/>
        </p:nvSpPr>
        <p:spPr bwMode="auto">
          <a:xfrm>
            <a:off x="6948488" y="5300663"/>
            <a:ext cx="215900" cy="360362"/>
          </a:xfrm>
          <a:prstGeom prst="curvedRightArrow">
            <a:avLst>
              <a:gd name="adj1" fmla="val 33382"/>
              <a:gd name="adj2" fmla="val 667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54" name="AutoShape 68"/>
          <p:cNvSpPr>
            <a:spLocks noChangeArrowheads="1"/>
          </p:cNvSpPr>
          <p:nvPr/>
        </p:nvSpPr>
        <p:spPr bwMode="auto">
          <a:xfrm rot="10800000">
            <a:off x="8101013" y="5300663"/>
            <a:ext cx="215900" cy="360362"/>
          </a:xfrm>
          <a:prstGeom prst="curvedRightArrow">
            <a:avLst>
              <a:gd name="adj1" fmla="val 33382"/>
              <a:gd name="adj2" fmla="val 667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55" name="Text Box 69"/>
          <p:cNvSpPr txBox="1">
            <a:spLocks noChangeArrowheads="1"/>
          </p:cNvSpPr>
          <p:nvPr/>
        </p:nvSpPr>
        <p:spPr bwMode="auto">
          <a:xfrm>
            <a:off x="2635250" y="51562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創造</a:t>
            </a:r>
          </a:p>
          <a:p>
            <a:pPr eaLnBrk="1" hangingPunct="1"/>
            <a:r>
              <a:rPr lang="zh-TW" altLang="en-US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連結</a:t>
            </a:r>
          </a:p>
        </p:txBody>
      </p:sp>
      <p:sp>
        <p:nvSpPr>
          <p:cNvPr id="21556" name="Text Box 70"/>
          <p:cNvSpPr txBox="1">
            <a:spLocks noChangeArrowheads="1"/>
          </p:cNvSpPr>
          <p:nvPr/>
        </p:nvSpPr>
        <p:spPr bwMode="auto">
          <a:xfrm>
            <a:off x="5702300" y="516255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創造</a:t>
            </a:r>
          </a:p>
          <a:p>
            <a:pPr algn="ctr" eaLnBrk="1" hangingPunct="1"/>
            <a:r>
              <a:rPr lang="zh-TW" altLang="en-US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齊備程度</a:t>
            </a:r>
          </a:p>
        </p:txBody>
      </p:sp>
      <p:sp>
        <p:nvSpPr>
          <p:cNvPr id="99399" name="Rectangle 71"/>
          <p:cNvSpPr>
            <a:spLocks noChangeArrowheads="1"/>
          </p:cNvSpPr>
          <p:nvPr/>
        </p:nvSpPr>
        <p:spPr bwMode="auto">
          <a:xfrm>
            <a:off x="38100" y="44450"/>
            <a:ext cx="7772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策略與策略地圖</a:t>
            </a:r>
            <a:endParaRPr lang="zh-TW" alt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558" name="Text Box 72"/>
          <p:cNvSpPr txBox="1">
            <a:spLocks noChangeArrowheads="1"/>
          </p:cNvSpPr>
          <p:nvPr/>
        </p:nvSpPr>
        <p:spPr bwMode="auto">
          <a:xfrm>
            <a:off x="98425" y="1195388"/>
            <a:ext cx="488950" cy="1108075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50000">
                <a:srgbClr val="FFFFFF"/>
              </a:gs>
              <a:gs pos="100000">
                <a:srgbClr val="CC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財務構面</a:t>
            </a:r>
          </a:p>
        </p:txBody>
      </p:sp>
      <p:sp>
        <p:nvSpPr>
          <p:cNvPr id="21559" name="Text Box 73"/>
          <p:cNvSpPr txBox="1">
            <a:spLocks noChangeArrowheads="1"/>
          </p:cNvSpPr>
          <p:nvPr/>
        </p:nvSpPr>
        <p:spPr bwMode="auto">
          <a:xfrm>
            <a:off x="107950" y="2708275"/>
            <a:ext cx="488950" cy="1108075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50000">
                <a:srgbClr val="FFFFFF"/>
              </a:gs>
              <a:gs pos="100000">
                <a:srgbClr val="CC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顧客構面</a:t>
            </a:r>
          </a:p>
        </p:txBody>
      </p:sp>
      <p:sp>
        <p:nvSpPr>
          <p:cNvPr id="21560" name="Text Box 74"/>
          <p:cNvSpPr txBox="1">
            <a:spLocks noChangeArrowheads="1"/>
          </p:cNvSpPr>
          <p:nvPr/>
        </p:nvSpPr>
        <p:spPr bwMode="auto">
          <a:xfrm>
            <a:off x="107950" y="4076700"/>
            <a:ext cx="488950" cy="1108075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50000">
                <a:srgbClr val="FFFFFF"/>
              </a:gs>
              <a:gs pos="100000">
                <a:srgbClr val="CC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內部構面</a:t>
            </a:r>
          </a:p>
        </p:txBody>
      </p:sp>
      <p:sp>
        <p:nvSpPr>
          <p:cNvPr id="21561" name="Text Box 75"/>
          <p:cNvSpPr txBox="1">
            <a:spLocks noChangeArrowheads="1"/>
          </p:cNvSpPr>
          <p:nvPr/>
        </p:nvSpPr>
        <p:spPr bwMode="auto">
          <a:xfrm>
            <a:off x="122238" y="5561013"/>
            <a:ext cx="488950" cy="1108075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50000">
                <a:srgbClr val="FFFFFF"/>
              </a:gs>
              <a:gs pos="100000">
                <a:srgbClr val="CC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學習成長</a:t>
            </a:r>
          </a:p>
        </p:txBody>
      </p:sp>
      <p:sp>
        <p:nvSpPr>
          <p:cNvPr id="21562" name="Text Box 76"/>
          <p:cNvSpPr txBox="1">
            <a:spLocks noChangeArrowheads="1"/>
          </p:cNvSpPr>
          <p:nvPr/>
        </p:nvSpPr>
        <p:spPr bwMode="auto">
          <a:xfrm>
            <a:off x="5651500" y="6669088"/>
            <a:ext cx="31035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200">
                <a:latin typeface="Times New Roman" pitchFamily="18" charset="0"/>
                <a:ea typeface="新細明體" pitchFamily="18" charset="-120"/>
              </a:rPr>
              <a:t>出自”</a:t>
            </a:r>
            <a:r>
              <a:rPr lang="en-US" altLang="zh-TW" sz="1200">
                <a:latin typeface="Times New Roman" pitchFamily="18" charset="0"/>
                <a:ea typeface="新細明體" pitchFamily="18" charset="-120"/>
              </a:rPr>
              <a:t>STRATEGR MAPS</a:t>
            </a:r>
            <a:r>
              <a:rPr lang="zh-TW" altLang="en-US" sz="1200">
                <a:latin typeface="Times New Roman" pitchFamily="18" charset="0"/>
                <a:ea typeface="新細明體" pitchFamily="18" charset="-120"/>
              </a:rPr>
              <a:t>策略地圖”</a:t>
            </a:r>
            <a:r>
              <a:rPr lang="en-US" altLang="zh-TW" sz="1200">
                <a:latin typeface="Times New Roman" pitchFamily="18" charset="0"/>
                <a:ea typeface="新細明體" pitchFamily="18" charset="-120"/>
              </a:rPr>
              <a:t>P.98</a:t>
            </a:r>
            <a:r>
              <a:rPr lang="zh-TW" altLang="en-US" sz="1200">
                <a:latin typeface="Times New Roman" pitchFamily="18" charset="0"/>
                <a:ea typeface="新細明體" pitchFamily="18" charset="-120"/>
              </a:rPr>
              <a:t>圖</a:t>
            </a:r>
            <a:r>
              <a:rPr lang="en-US" altLang="zh-TW" sz="1200">
                <a:latin typeface="Times New Roman" pitchFamily="18" charset="0"/>
                <a:ea typeface="新細明體" pitchFamily="18" charset="-120"/>
              </a:rPr>
              <a:t>2-9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頁尾版面配置區 1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「如魚得水」讓您的學習更輕鬆愉快</a:t>
            </a:r>
            <a:endParaRPr lang="en-US" altLang="zh-TW" sz="1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253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58347FF-892C-4A79-B434-1978F930E44D}" type="slidenum">
              <a:rPr lang="en-US" altLang="zh-TW" sz="1400">
                <a:latin typeface="Times New Roman" pitchFamily="18" charset="0"/>
                <a:ea typeface="新細明體" pitchFamily="18" charset="-120"/>
              </a:rPr>
              <a:pPr eaLnBrk="1" hangingPunct="1"/>
              <a:t>18</a:t>
            </a:fld>
            <a:endParaRPr lang="en-US" altLang="zh-TW" sz="1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115888"/>
            <a:ext cx="77724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策略地圖</a:t>
            </a:r>
            <a:r>
              <a:rPr lang="en-US" altLang="zh-TW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&amp;BSC</a:t>
            </a:r>
            <a:r>
              <a:rPr lang="zh-TW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展開後各項要素架構</a:t>
            </a:r>
          </a:p>
        </p:txBody>
      </p:sp>
      <p:pic>
        <p:nvPicPr>
          <p:cNvPr id="2253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1073150"/>
            <a:ext cx="9072562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5651500" y="6597650"/>
            <a:ext cx="3255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200">
                <a:latin typeface="Times New Roman" pitchFamily="18" charset="0"/>
                <a:ea typeface="新細明體" pitchFamily="18" charset="-120"/>
              </a:rPr>
              <a:t>出自”</a:t>
            </a:r>
            <a:r>
              <a:rPr lang="en-US" altLang="zh-TW" sz="1200">
                <a:latin typeface="Times New Roman" pitchFamily="18" charset="0"/>
                <a:ea typeface="新細明體" pitchFamily="18" charset="-120"/>
              </a:rPr>
              <a:t>STRATEGR MAPS</a:t>
            </a:r>
            <a:r>
              <a:rPr lang="zh-TW" altLang="en-US" sz="1200">
                <a:latin typeface="Times New Roman" pitchFamily="18" charset="0"/>
                <a:ea typeface="新細明體" pitchFamily="18" charset="-120"/>
              </a:rPr>
              <a:t>策略地圖”</a:t>
            </a:r>
            <a:r>
              <a:rPr lang="en-US" altLang="zh-TW" sz="1200">
                <a:latin typeface="Times New Roman" pitchFamily="18" charset="0"/>
                <a:ea typeface="新細明體" pitchFamily="18" charset="-120"/>
              </a:rPr>
              <a:t>P.100</a:t>
            </a:r>
            <a:r>
              <a:rPr lang="zh-TW" altLang="en-US" sz="1200">
                <a:latin typeface="Times New Roman" pitchFamily="18" charset="0"/>
                <a:ea typeface="新細明體" pitchFamily="18" charset="-120"/>
              </a:rPr>
              <a:t>圖</a:t>
            </a:r>
            <a:r>
              <a:rPr lang="en-US" altLang="zh-TW" sz="1200">
                <a:latin typeface="Times New Roman" pitchFamily="18" charset="0"/>
                <a:ea typeface="新細明體" pitchFamily="18" charset="-120"/>
              </a:rPr>
              <a:t>2-10</a:t>
            </a:r>
          </a:p>
        </p:txBody>
      </p:sp>
      <p:sp>
        <p:nvSpPr>
          <p:cNvPr id="93209" name="AutoShape 25"/>
          <p:cNvSpPr>
            <a:spLocks noChangeArrowheads="1"/>
          </p:cNvSpPr>
          <p:nvPr/>
        </p:nvSpPr>
        <p:spPr bwMode="auto">
          <a:xfrm>
            <a:off x="107950" y="5300663"/>
            <a:ext cx="1368425" cy="1223962"/>
          </a:xfrm>
          <a:prstGeom prst="chevron">
            <a:avLst>
              <a:gd name="adj" fmla="val 27951"/>
            </a:avLst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策略</a:t>
            </a:r>
          </a:p>
          <a:p>
            <a:pPr algn="ctr">
              <a:defRPr/>
            </a:pPr>
            <a:r>
              <a:rPr lang="zh-TW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議題</a:t>
            </a:r>
          </a:p>
        </p:txBody>
      </p:sp>
      <p:sp>
        <p:nvSpPr>
          <p:cNvPr id="93210" name="AutoShape 26"/>
          <p:cNvSpPr>
            <a:spLocks noChangeArrowheads="1"/>
          </p:cNvSpPr>
          <p:nvPr/>
        </p:nvSpPr>
        <p:spPr bwMode="auto">
          <a:xfrm>
            <a:off x="1260475" y="5300663"/>
            <a:ext cx="1368425" cy="1223962"/>
          </a:xfrm>
          <a:prstGeom prst="chevron">
            <a:avLst>
              <a:gd name="adj" fmla="val 27951"/>
            </a:avLst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策略</a:t>
            </a:r>
          </a:p>
          <a:p>
            <a:pPr algn="ctr">
              <a:defRPr/>
            </a:pPr>
            <a:r>
              <a:rPr lang="zh-TW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目標</a:t>
            </a:r>
          </a:p>
        </p:txBody>
      </p:sp>
      <p:sp>
        <p:nvSpPr>
          <p:cNvPr id="93211" name="AutoShape 27"/>
          <p:cNvSpPr>
            <a:spLocks noChangeArrowheads="1"/>
          </p:cNvSpPr>
          <p:nvPr/>
        </p:nvSpPr>
        <p:spPr bwMode="auto">
          <a:xfrm>
            <a:off x="2413000" y="5300663"/>
            <a:ext cx="1368425" cy="1223962"/>
          </a:xfrm>
          <a:prstGeom prst="chevron">
            <a:avLst>
              <a:gd name="adj" fmla="val 27951"/>
            </a:avLst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衡量</a:t>
            </a:r>
          </a:p>
          <a:p>
            <a:pPr algn="ctr">
              <a:defRPr/>
            </a:pPr>
            <a:r>
              <a:rPr lang="zh-TW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指標</a:t>
            </a:r>
          </a:p>
        </p:txBody>
      </p:sp>
      <p:sp>
        <p:nvSpPr>
          <p:cNvPr id="93212" name="AutoShape 28"/>
          <p:cNvSpPr>
            <a:spLocks noChangeArrowheads="1"/>
          </p:cNvSpPr>
          <p:nvPr/>
        </p:nvSpPr>
        <p:spPr bwMode="auto">
          <a:xfrm>
            <a:off x="3565525" y="5300663"/>
            <a:ext cx="1368425" cy="1223962"/>
          </a:xfrm>
          <a:prstGeom prst="chevron">
            <a:avLst>
              <a:gd name="adj" fmla="val 27951"/>
            </a:avLst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目標</a:t>
            </a:r>
          </a:p>
          <a:p>
            <a:pPr algn="ctr">
              <a:defRPr/>
            </a:pPr>
            <a:r>
              <a:rPr lang="zh-TW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值</a:t>
            </a:r>
          </a:p>
        </p:txBody>
      </p:sp>
      <p:sp>
        <p:nvSpPr>
          <p:cNvPr id="93213" name="AutoShape 29"/>
          <p:cNvSpPr>
            <a:spLocks noChangeArrowheads="1"/>
          </p:cNvSpPr>
          <p:nvPr/>
        </p:nvSpPr>
        <p:spPr bwMode="auto">
          <a:xfrm>
            <a:off x="4716463" y="5300663"/>
            <a:ext cx="1368425" cy="1223962"/>
          </a:xfrm>
          <a:prstGeom prst="chevron">
            <a:avLst>
              <a:gd name="adj" fmla="val 27951"/>
            </a:avLst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行動</a:t>
            </a:r>
          </a:p>
          <a:p>
            <a:pPr algn="ctr">
              <a:defRPr/>
            </a:pPr>
            <a:r>
              <a:rPr lang="zh-TW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方案</a:t>
            </a:r>
          </a:p>
        </p:txBody>
      </p:sp>
      <p:sp>
        <p:nvSpPr>
          <p:cNvPr id="93214" name="AutoShape 30"/>
          <p:cNvSpPr>
            <a:spLocks noChangeArrowheads="1"/>
          </p:cNvSpPr>
          <p:nvPr/>
        </p:nvSpPr>
        <p:spPr bwMode="auto">
          <a:xfrm>
            <a:off x="5867400" y="5300663"/>
            <a:ext cx="1368425" cy="1223962"/>
          </a:xfrm>
          <a:prstGeom prst="chevron">
            <a:avLst>
              <a:gd name="adj" fmla="val 27951"/>
            </a:avLst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預算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頁尾版面配置區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1400">
                <a:latin typeface="Times New Roman" pitchFamily="18" charset="0"/>
                <a:ea typeface="新細明體" pitchFamily="18" charset="-120"/>
              </a:rPr>
              <a:t>「如魚得水」讓您的學習更輕鬆愉快</a:t>
            </a:r>
            <a:endParaRPr lang="en-US" altLang="zh-TW" sz="1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3555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108ABB62-C596-4F03-9D18-65A529502C89}" type="slidenum">
              <a:rPr lang="en-US" altLang="zh-TW" sz="1400">
                <a:latin typeface="Times New Roman" pitchFamily="18" charset="0"/>
                <a:ea typeface="新細明體" pitchFamily="18" charset="-120"/>
              </a:rPr>
              <a:pPr eaLnBrk="1" hangingPunct="1"/>
              <a:t>19</a:t>
            </a:fld>
            <a:endParaRPr lang="en-US" altLang="zh-TW" sz="1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24933" name="Rectangle 1029"/>
          <p:cNvSpPr>
            <a:spLocks noChangeArrowheads="1"/>
          </p:cNvSpPr>
          <p:nvPr/>
        </p:nvSpPr>
        <p:spPr bwMode="auto">
          <a:xfrm>
            <a:off x="104775" y="188913"/>
            <a:ext cx="746760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行動方案之描述</a:t>
            </a:r>
          </a:p>
        </p:txBody>
      </p:sp>
      <p:pic>
        <p:nvPicPr>
          <p:cNvPr id="124934" name="Picture 1030"/>
          <p:cNvPicPr>
            <a:picLocks noChangeAspect="1" noChangeArrowheads="1"/>
          </p:cNvPicPr>
          <p:nvPr/>
        </p:nvPicPr>
        <p:blipFill>
          <a:blip r:embed="rId2">
            <a:lum bright="-12000" contrast="10000"/>
          </a:blip>
          <a:srcRect l="1465" t="14757" r="1823"/>
          <a:stretch>
            <a:fillRect/>
          </a:stretch>
        </p:blipFill>
        <p:spPr bwMode="auto">
          <a:xfrm>
            <a:off x="179388" y="1052513"/>
            <a:ext cx="8353425" cy="5522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558" name="Rectangle 1031"/>
          <p:cNvSpPr>
            <a:spLocks noChangeArrowheads="1"/>
          </p:cNvSpPr>
          <p:nvPr/>
        </p:nvSpPr>
        <p:spPr bwMode="auto">
          <a:xfrm>
            <a:off x="8077200" y="6019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59" name="Line 1033"/>
          <p:cNvSpPr>
            <a:spLocks noChangeShapeType="1"/>
          </p:cNvSpPr>
          <p:nvPr/>
        </p:nvSpPr>
        <p:spPr bwMode="auto">
          <a:xfrm>
            <a:off x="228600" y="6186488"/>
            <a:ext cx="830580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1.前言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知識經濟時代, 人才是企業的最重要資源</a:t>
            </a:r>
          </a:p>
          <a:p>
            <a:r>
              <a:rPr lang="zh-TW" altLang="en-US" smtClean="0">
                <a:ea typeface="新細明體" pitchFamily="18" charset="-120"/>
              </a:rPr>
              <a:t>80%的企業價值來自于企業的人才    	(</a:t>
            </a:r>
            <a:r>
              <a:rPr lang="en-US" altLang="zh-TW" smtClean="0">
                <a:ea typeface="新細明體" pitchFamily="18" charset="-120"/>
              </a:rPr>
              <a:t>Dave Ulrich, 2001)</a:t>
            </a:r>
          </a:p>
          <a:p>
            <a:r>
              <a:rPr lang="zh-TW" altLang="en-US" smtClean="0">
                <a:ea typeface="新細明體" pitchFamily="18" charset="-120"/>
              </a:rPr>
              <a:t>如何衡量人力資源的績效</a:t>
            </a:r>
          </a:p>
          <a:p>
            <a:r>
              <a:rPr lang="zh-TW" altLang="en-US" smtClean="0">
                <a:ea typeface="新細明體" pitchFamily="18" charset="-120"/>
              </a:rPr>
              <a:t>平衡計分卡 (</a:t>
            </a:r>
            <a:r>
              <a:rPr lang="en-US" altLang="zh-TW" smtClean="0">
                <a:ea typeface="新細明體" pitchFamily="18" charset="-120"/>
              </a:rPr>
              <a:t>The Balanced Scorecard)</a:t>
            </a:r>
          </a:p>
          <a:p>
            <a:r>
              <a:rPr lang="zh-TW" altLang="en-US" smtClean="0">
                <a:ea typeface="新細明體" pitchFamily="18" charset="-120"/>
              </a:rPr>
              <a:t>人力資源計分卡 (</a:t>
            </a:r>
            <a:r>
              <a:rPr lang="en-US" altLang="zh-TW" smtClean="0">
                <a:ea typeface="新細明體" pitchFamily="18" charset="-120"/>
              </a:rPr>
              <a:t>HR Scorecard)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smtClean="0">
                <a:latin typeface="華康中圓體" pitchFamily="49" charset="-120"/>
                <a:ea typeface="華康中圓體" pitchFamily="49" charset="-120"/>
              </a:rPr>
              <a:t>四個構面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362200"/>
            <a:ext cx="8064500" cy="329882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zh-TW" altLang="en-US" sz="2400" b="1" i="1" smtClean="0">
                <a:latin typeface="華康中圓體" pitchFamily="49" charset="-120"/>
                <a:ea typeface="華康中圓體" pitchFamily="49" charset="-120"/>
              </a:rPr>
              <a:t>構面           一般方法</a:t>
            </a:r>
          </a:p>
          <a:p>
            <a:pPr lvl="1">
              <a:lnSpc>
                <a:spcPct val="140000"/>
              </a:lnSpc>
            </a:pPr>
            <a:r>
              <a:rPr lang="zh-TW" altLang="en-US" sz="2400" smtClean="0">
                <a:latin typeface="華康中圓體" pitchFamily="49" charset="-120"/>
                <a:ea typeface="華康中圓體" pitchFamily="49" charset="-120"/>
              </a:rPr>
              <a:t>財務          投資回報率和經濟附加值</a:t>
            </a:r>
          </a:p>
          <a:p>
            <a:pPr lvl="1">
              <a:lnSpc>
                <a:spcPct val="140000"/>
              </a:lnSpc>
            </a:pPr>
            <a:r>
              <a:rPr lang="zh-TW" altLang="en-US" sz="2400" smtClean="0">
                <a:latin typeface="華康中圓體" pitchFamily="49" charset="-120"/>
                <a:ea typeface="華康中圓體" pitchFamily="49" charset="-120"/>
              </a:rPr>
              <a:t>顧客         滿意度，保持市場和市場佔有率</a:t>
            </a:r>
          </a:p>
          <a:p>
            <a:pPr lvl="1">
              <a:lnSpc>
                <a:spcPct val="140000"/>
              </a:lnSpc>
            </a:pPr>
            <a:r>
              <a:rPr lang="zh-TW" altLang="en-US" sz="2400" smtClean="0">
                <a:latin typeface="華康中圓體" pitchFamily="49" charset="-120"/>
                <a:ea typeface="華康中圓體" pitchFamily="49" charset="-120"/>
              </a:rPr>
              <a:t>內部流程      品質，回饋時間，成本和新產品推介</a:t>
            </a:r>
          </a:p>
          <a:p>
            <a:pPr lvl="1">
              <a:lnSpc>
                <a:spcPct val="140000"/>
              </a:lnSpc>
            </a:pPr>
            <a:r>
              <a:rPr lang="zh-TW" altLang="en-US" sz="2400" smtClean="0">
                <a:latin typeface="華康中圓體" pitchFamily="49" charset="-120"/>
                <a:ea typeface="華康中圓體" pitchFamily="49" charset="-120"/>
              </a:rPr>
              <a:t>學習與成長    雇員滿意度和資訊系統可獲取度</a:t>
            </a:r>
            <a:endParaRPr lang="zh-CN" altLang="en-US" sz="2400" smtClean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smtClean="0">
                <a:solidFill>
                  <a:srgbClr val="FF9933"/>
                </a:solidFill>
                <a:latin typeface="華康中圓體" pitchFamily="49" charset="-120"/>
                <a:ea typeface="華康中圓體" pitchFamily="49" charset="-120"/>
              </a:rPr>
              <a:t>財務衡量構面</a:t>
            </a:r>
          </a:p>
        </p:txBody>
      </p:sp>
      <p:graphicFrame>
        <p:nvGraphicFramePr>
          <p:cNvPr id="319491" name="Group 3"/>
          <p:cNvGraphicFramePr>
            <a:graphicFrameLocks noGrp="1"/>
          </p:cNvGraphicFramePr>
          <p:nvPr/>
        </p:nvGraphicFramePr>
        <p:xfrm>
          <a:off x="1143000" y="1828800"/>
          <a:ext cx="6858000" cy="4064000"/>
        </p:xfrm>
        <a:graphic>
          <a:graphicData uri="http://schemas.openxmlformats.org/drawingml/2006/table">
            <a:tbl>
              <a:tblPr/>
              <a:tblGrid>
                <a:gridCol w="1066800"/>
                <a:gridCol w="57912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目標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衡量手段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生存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-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現金流量表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發展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-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部門的月或季度的銷售增長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-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生產收入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-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持續的毛利率和稅前淨利潤的增長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繁榮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-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市場佔有率和投資回報率的增長</a:t>
                      </a:r>
                      <a:endParaRPr kumimoji="1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r>
              <a:rPr lang="zh-CN" altLang="en-US" sz="3600" smtClean="0">
                <a:solidFill>
                  <a:srgbClr val="FF9933"/>
                </a:solidFill>
                <a:latin typeface="華康中圓體" pitchFamily="49" charset="-120"/>
                <a:ea typeface="華康中圓體" pitchFamily="49" charset="-120"/>
              </a:rPr>
              <a:t>財務層面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7772400" cy="4681537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管理層的目標是產生長期的持續的經濟價值。</a:t>
            </a:r>
          </a:p>
          <a:p>
            <a:pPr>
              <a:lnSpc>
                <a:spcPct val="90000"/>
              </a:lnSpc>
            </a:pPr>
            <a:r>
              <a:rPr lang="zh-TW" altLang="en-US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股東的價值驅動了財務的衡量手段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CN" altLang="en-US" sz="2800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現金流量表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CN" altLang="en-US" sz="2800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收入增長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2800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2800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現金流動比率資產利用率和投資策略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CN" altLang="en-US" sz="2800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營運資本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CN" altLang="en-US" sz="2800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固定資本</a:t>
            </a:r>
          </a:p>
          <a:p>
            <a:pPr>
              <a:lnSpc>
                <a:spcPct val="90000"/>
              </a:lnSpc>
            </a:pPr>
            <a:r>
              <a:rPr lang="zh-TW" altLang="en-US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是一落後指標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>
                <a:ea typeface="+mj-ea"/>
              </a:rPr>
              <a:t>常用財務性衡量指標</a:t>
            </a:r>
          </a:p>
        </p:txBody>
      </p:sp>
      <p:sp>
        <p:nvSpPr>
          <p:cNvPr id="35226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1625" y="1196975"/>
            <a:ext cx="4194175" cy="5400675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總資產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每個員工平均總資產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總資產獲利比率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淨資產報酬率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總資產報酬率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收入／總資產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毛利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淨收入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銷售獲利比率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員工平均利潤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收益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新產品收益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平均每位員工收益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股票報酬率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資本報酬率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投資報酬率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經濟附加價值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市場附加價值</a:t>
            </a:r>
          </a:p>
        </p:txBody>
      </p:sp>
      <p:sp>
        <p:nvSpPr>
          <p:cNvPr id="35226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270000"/>
            <a:ext cx="4194175" cy="5472113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平均每位員工之附加價值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複合成長率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紅利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市場價值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共同成本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股東組合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股東忠誠度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現金流量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總成本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信用評等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借款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股票借款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定存利息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可收回的日銷售額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應付帳款流動率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應付帳款帳齡天數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存貨天數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存貨周轉率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762000"/>
          </a:xfrm>
        </p:spPr>
        <p:txBody>
          <a:bodyPr/>
          <a:lstStyle/>
          <a:p>
            <a:r>
              <a:rPr lang="zh-CN" altLang="en-US" sz="3600" smtClean="0">
                <a:solidFill>
                  <a:srgbClr val="FF9933"/>
                </a:solidFill>
                <a:latin typeface="華康中圓體" pitchFamily="49" charset="-120"/>
                <a:ea typeface="華康中圓體" pitchFamily="49" charset="-120"/>
              </a:rPr>
              <a:t>顧客層面</a:t>
            </a:r>
          </a:p>
        </p:txBody>
      </p:sp>
      <p:graphicFrame>
        <p:nvGraphicFramePr>
          <p:cNvPr id="323587" name="Group 3"/>
          <p:cNvGraphicFramePr>
            <a:graphicFrameLocks noGrp="1"/>
          </p:cNvGraphicFramePr>
          <p:nvPr/>
        </p:nvGraphicFramePr>
        <p:xfrm>
          <a:off x="1476375" y="1268413"/>
          <a:ext cx="6096000" cy="1981200"/>
        </p:xfrm>
        <a:graphic>
          <a:graphicData uri="http://schemas.openxmlformats.org/drawingml/2006/table">
            <a:tbl>
              <a:tblPr/>
              <a:tblGrid>
                <a:gridCol w="2133600"/>
                <a:gridCol w="396240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" pitchFamily="49" charset="-120"/>
                          <a:ea typeface="華康中圓體" pitchFamily="49" charset="-120"/>
                        </a:rPr>
                        <a:t>目標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" pitchFamily="49" charset="-120"/>
                          <a:ea typeface="華康中圓體" pitchFamily="49" charset="-120"/>
                        </a:rPr>
                        <a:t>衡量方法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" pitchFamily="49" charset="-120"/>
                          <a:ea typeface="華康中圓體" pitchFamily="49" charset="-120"/>
                        </a:rPr>
                        <a:t>新產品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" pitchFamily="49" charset="-120"/>
                          <a:ea typeface="華康中圓體" pitchFamily="49" charset="-120"/>
                        </a:rPr>
                        <a:t>新產品的銷售額比率</a:t>
                      </a:r>
                      <a:endParaRPr kumimoji="1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" pitchFamily="49" charset="-120"/>
                          <a:ea typeface="華康中圓體" pitchFamily="49" charset="-120"/>
                        </a:rPr>
                        <a:t>供貨回饋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" pitchFamily="49" charset="-120"/>
                          <a:ea typeface="華康中圓體" pitchFamily="49" charset="-120"/>
                        </a:rPr>
                        <a:t>按時進貨（由顧客定義）</a:t>
                      </a:r>
                      <a:endParaRPr kumimoji="1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" pitchFamily="49" charset="-120"/>
                          <a:ea typeface="華康中圓體" pitchFamily="49" charset="-120"/>
                        </a:rPr>
                        <a:t>最佳供應商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" pitchFamily="49" charset="-120"/>
                          <a:ea typeface="華康中圓體" pitchFamily="49" charset="-120"/>
                        </a:rPr>
                        <a:t>主要購買的資金比率</a:t>
                      </a:r>
                      <a:endParaRPr kumimoji="1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" pitchFamily="49" charset="-120"/>
                          <a:ea typeface="華康中圓體" pitchFamily="49" charset="-120"/>
                        </a:rPr>
                        <a:t>顧客參與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" pitchFamily="49" charset="-120"/>
                          <a:ea typeface="華康中圓體" pitchFamily="49" charset="-120"/>
                        </a:rPr>
                        <a:t>協作過程的數量</a:t>
                      </a:r>
                      <a:endParaRPr kumimoji="1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1447800" y="3429000"/>
            <a:ext cx="60960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000">
                <a:latin typeface="華康中圓體" pitchFamily="49" charset="-120"/>
                <a:ea typeface="華康中圓體" pitchFamily="49" charset="-120"/>
              </a:rPr>
              <a:t>顧客是任何商業的基礎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>
                <a:latin typeface="華康中圓體" pitchFamily="49" charset="-120"/>
                <a:ea typeface="華康中圓體" pitchFamily="49" charset="-120"/>
              </a:rPr>
              <a:t>衡量方法包括：</a:t>
            </a:r>
            <a:endParaRPr lang="zh-CN" altLang="zh-TW" sz="2000">
              <a:latin typeface="華康中圓體" pitchFamily="49" charset="-120"/>
              <a:ea typeface="華康中圓體" pitchFamily="49" charset="-120"/>
            </a:endParaRP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l"/>
            </a:pPr>
            <a:r>
              <a:rPr lang="zh-CN" altLang="en-US" sz="2000">
                <a:latin typeface="華康中圓體" pitchFamily="49" charset="-120"/>
                <a:ea typeface="華康中圓體" pitchFamily="49" charset="-120"/>
              </a:rPr>
              <a:t>顧客滿意度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l"/>
            </a:pPr>
            <a:r>
              <a:rPr lang="zh-TW" altLang="en-US" sz="2000">
                <a:latin typeface="華康中圓體" pitchFamily="49" charset="-120"/>
                <a:ea typeface="華康中圓體" pitchFamily="49" charset="-120"/>
              </a:rPr>
              <a:t>顧客的保持與獲得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l"/>
            </a:pPr>
            <a:r>
              <a:rPr lang="zh-CN" altLang="en-US" sz="2000">
                <a:latin typeface="華康中圓體" pitchFamily="49" charset="-120"/>
                <a:ea typeface="華康中圓體" pitchFamily="49" charset="-120"/>
              </a:rPr>
              <a:t>顧客的盈利率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l"/>
            </a:pPr>
            <a:r>
              <a:rPr lang="zh-TW" altLang="en-US" sz="2000">
                <a:latin typeface="華康中圓體" pitchFamily="49" charset="-120"/>
                <a:ea typeface="華康中圓體" pitchFamily="49" charset="-120"/>
              </a:rPr>
              <a:t>衡量什麼是客戶的關鍵因素</a:t>
            </a:r>
            <a:endParaRPr lang="zh-CN" altLang="en-US" sz="200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1066800"/>
          </a:xfrm>
        </p:spPr>
        <p:txBody>
          <a:bodyPr/>
          <a:lstStyle/>
          <a:p>
            <a:r>
              <a:rPr lang="zh-TW" altLang="en-US" sz="4000" smtClean="0">
                <a:ea typeface="新細明體" pitchFamily="18" charset="-120"/>
              </a:rPr>
              <a:t>常用顧客衡量指標</a:t>
            </a:r>
          </a:p>
        </p:txBody>
      </p:sp>
      <p:sp>
        <p:nvSpPr>
          <p:cNvPr id="35328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23850" y="1341438"/>
            <a:ext cx="4194175" cy="5183187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顧客滿意度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顧客忠誠度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市場佔有率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客戶抱怨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第一次接觸中得到解決的抱怨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退貨率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每位顧客要求的回復時間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直接價格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競爭價格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顧客總價格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顧客平均停留時間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顧客的流失率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顧客的保留率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顧客的獲得率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新顧客收入百分比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顧客數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顧客每年銷售額</a:t>
            </a:r>
          </a:p>
        </p:txBody>
      </p:sp>
      <p:sp>
        <p:nvSpPr>
          <p:cNvPr id="35328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3438" y="1268413"/>
            <a:ext cx="4194175" cy="5256212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獲勝率（銷售結束／銷售接觸）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參觀公司顧客數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花費在顧客的時間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行銷成本占銷售額百分比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廣告數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提案數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品牌認同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回應比例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參展的次數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銷售量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花費在目標顧客的比例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每個通路的銷售額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平均顧客規模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每個員工平均的顧客數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每個顧客平均的客服成本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顧客的獲利率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zh-TW" altLang="en-US" sz="2000" dirty="0" smtClean="0">
                <a:ea typeface="+mn-ea"/>
              </a:rPr>
              <a:t>頻率（銷售交易數）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ü"/>
              <a:defRPr/>
            </a:pPr>
            <a:endParaRPr lang="zh-TW" altLang="en-US" sz="1800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990600"/>
          </a:xfrm>
        </p:spPr>
        <p:txBody>
          <a:bodyPr/>
          <a:lstStyle/>
          <a:p>
            <a:r>
              <a:rPr lang="zh-TW" altLang="en-US" sz="3600" smtClean="0">
                <a:solidFill>
                  <a:srgbClr val="FF9933"/>
                </a:solidFill>
                <a:latin typeface="華康中圓體" pitchFamily="49" charset="-120"/>
                <a:ea typeface="華康中圓體" pitchFamily="49" charset="-120"/>
              </a:rPr>
              <a:t>內部流程構面</a:t>
            </a:r>
            <a:endParaRPr lang="zh-CN" altLang="en-US" sz="3600" smtClean="0">
              <a:solidFill>
                <a:srgbClr val="FF9933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4797425"/>
            <a:ext cx="4572000" cy="15240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2400" smtClean="0">
                <a:latin typeface="華康中圓體" pitchFamily="49" charset="-120"/>
                <a:ea typeface="華康中圓體" pitchFamily="49" charset="-120"/>
              </a:rPr>
              <a:t>核心流程應設計為：</a:t>
            </a:r>
          </a:p>
          <a:p>
            <a:pPr lvl="1">
              <a:lnSpc>
                <a:spcPct val="80000"/>
              </a:lnSpc>
            </a:pPr>
            <a:r>
              <a:rPr lang="zh-CN" altLang="en-US" sz="2400" smtClean="0">
                <a:latin typeface="華康中圓體" pitchFamily="49" charset="-120"/>
                <a:ea typeface="華康中圓體" pitchFamily="49" charset="-120"/>
              </a:rPr>
              <a:t>吸引顧客</a:t>
            </a:r>
          </a:p>
          <a:p>
            <a:pPr lvl="1">
              <a:lnSpc>
                <a:spcPct val="80000"/>
              </a:lnSpc>
            </a:pPr>
            <a:r>
              <a:rPr lang="zh-TW" altLang="en-US" sz="2400" smtClean="0">
                <a:latin typeface="華康中圓體" pitchFamily="49" charset="-120"/>
                <a:ea typeface="華康中圓體" pitchFamily="49" charset="-120"/>
              </a:rPr>
              <a:t>達到財務目標</a:t>
            </a:r>
          </a:p>
          <a:p>
            <a:pPr lvl="1">
              <a:lnSpc>
                <a:spcPct val="80000"/>
              </a:lnSpc>
            </a:pPr>
            <a:r>
              <a:rPr lang="zh-TW" altLang="en-US" sz="2400" smtClean="0">
                <a:latin typeface="華康中圓體" pitchFamily="49" charset="-120"/>
                <a:ea typeface="華康中圓體" pitchFamily="49" charset="-120"/>
              </a:rPr>
              <a:t>能成為變革的驅動力</a:t>
            </a:r>
            <a:endParaRPr lang="zh-CN" altLang="en-US" sz="2400" smtClean="0">
              <a:latin typeface="華康中圓體" pitchFamily="49" charset="-120"/>
              <a:ea typeface="華康中圓體" pitchFamily="49" charset="-120"/>
            </a:endParaRPr>
          </a:p>
        </p:txBody>
      </p:sp>
      <p:graphicFrame>
        <p:nvGraphicFramePr>
          <p:cNvPr id="325636" name="Group 4"/>
          <p:cNvGraphicFramePr>
            <a:graphicFrameLocks noGrp="1"/>
          </p:cNvGraphicFramePr>
          <p:nvPr/>
        </p:nvGraphicFramePr>
        <p:xfrm>
          <a:off x="1524000" y="1371600"/>
          <a:ext cx="6216650" cy="3281363"/>
        </p:xfrm>
        <a:graphic>
          <a:graphicData uri="http://schemas.openxmlformats.org/drawingml/2006/table">
            <a:tbl>
              <a:tblPr/>
              <a:tblGrid>
                <a:gridCol w="2254250"/>
                <a:gridCol w="39624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目標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衡量方法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技術能力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製造幾何和競爭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製造優勢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迴圈時間，單位成本和產出</a:t>
                      </a:r>
                      <a:endParaRPr kumimoji="1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設計生產力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機械效率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產品附加值的產生</a:t>
                      </a:r>
                      <a:endParaRPr kumimoji="1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新產品引入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新產品的佔有率</a:t>
                      </a:r>
                      <a:endParaRPr kumimoji="1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smtClean="0">
                <a:solidFill>
                  <a:srgbClr val="FF9933"/>
                </a:solidFill>
                <a:latin typeface="華康中圓體" pitchFamily="49" charset="-120"/>
                <a:ea typeface="華康中圓體" pitchFamily="49" charset="-120"/>
              </a:rPr>
              <a:t>內部流程價值鏈</a:t>
            </a:r>
            <a:endParaRPr lang="zh-CN" altLang="en-US" sz="3600" smtClean="0">
              <a:solidFill>
                <a:srgbClr val="FF9933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6934200" y="2536825"/>
            <a:ext cx="1981200" cy="18827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rgbClr val="CC0000"/>
                </a:solidFill>
                <a:latin typeface="Times New Roman" pitchFamily="18" charset="0"/>
                <a:ea typeface="新細明體" pitchFamily="18" charset="-120"/>
              </a:rPr>
              <a:t>顧客需要</a:t>
            </a:r>
          </a:p>
          <a:p>
            <a:pPr algn="ctr"/>
            <a:r>
              <a:rPr lang="zh-TW" altLang="en-US" sz="2400" b="1">
                <a:solidFill>
                  <a:srgbClr val="CC0000"/>
                </a:solidFill>
                <a:latin typeface="Times New Roman" pitchFamily="18" charset="0"/>
                <a:ea typeface="新細明體" pitchFamily="18" charset="-120"/>
              </a:rPr>
              <a:t>的滿足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381000" y="2613025"/>
            <a:ext cx="1905000" cy="18827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rgbClr val="CC0000"/>
                </a:solidFill>
                <a:latin typeface="Times New Roman" pitchFamily="18" charset="0"/>
                <a:ea typeface="新細明體" pitchFamily="18" charset="-120"/>
              </a:rPr>
              <a:t>鑒別顧客</a:t>
            </a:r>
          </a:p>
          <a:p>
            <a:pPr algn="ctr"/>
            <a:r>
              <a:rPr lang="zh-TW" altLang="en-US" sz="2400" b="1">
                <a:solidFill>
                  <a:srgbClr val="CC0000"/>
                </a:solidFill>
                <a:latin typeface="Times New Roman" pitchFamily="18" charset="0"/>
                <a:ea typeface="新細明體" pitchFamily="18" charset="-120"/>
              </a:rPr>
              <a:t>的需求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1908175" y="2852738"/>
            <a:ext cx="1222375" cy="1374775"/>
          </a:xfrm>
          <a:prstGeom prst="chevro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zh-CN" altLang="en-US" sz="2400" b="1">
                <a:solidFill>
                  <a:srgbClr val="CC0000"/>
                </a:solidFill>
                <a:latin typeface="Times New Roman" pitchFamily="18" charset="0"/>
              </a:rPr>
              <a:t>設計</a:t>
            </a:r>
            <a:endParaRPr lang="zh-TW" altLang="en-US" sz="24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2987675" y="2852738"/>
            <a:ext cx="1219200" cy="1374775"/>
          </a:xfrm>
          <a:prstGeom prst="chevro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zh-CN" altLang="en-US" sz="2400" b="1">
                <a:solidFill>
                  <a:srgbClr val="CC0000"/>
                </a:solidFill>
                <a:latin typeface="Times New Roman" pitchFamily="18" charset="0"/>
              </a:rPr>
              <a:t>發展</a:t>
            </a:r>
            <a:endParaRPr lang="zh-TW" altLang="en-US" sz="24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3995738" y="2852738"/>
            <a:ext cx="1219200" cy="1371600"/>
          </a:xfrm>
          <a:prstGeom prst="chevro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zh-CN" altLang="en-US" sz="2400" b="1">
                <a:solidFill>
                  <a:srgbClr val="CC0000"/>
                </a:solidFill>
                <a:latin typeface="Times New Roman" pitchFamily="18" charset="0"/>
              </a:rPr>
              <a:t>生產</a:t>
            </a:r>
            <a:endParaRPr lang="zh-TW" altLang="en-US" sz="24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5003800" y="2852738"/>
            <a:ext cx="1223963" cy="1371600"/>
          </a:xfrm>
          <a:prstGeom prst="chevro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>
              <a:spcBef>
                <a:spcPct val="50000"/>
              </a:spcBef>
            </a:pPr>
            <a:r>
              <a:rPr lang="zh-TW" altLang="en-US" sz="2400" b="1">
                <a:solidFill>
                  <a:srgbClr val="CC0000"/>
                </a:solidFill>
                <a:latin typeface="Times New Roman" pitchFamily="18" charset="0"/>
                <a:ea typeface="新細明體" pitchFamily="18" charset="-120"/>
              </a:rPr>
              <a:t>行銷</a:t>
            </a:r>
            <a:endParaRPr lang="zh-TW" altLang="en-US" sz="24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6011863" y="2852738"/>
            <a:ext cx="1227137" cy="1371600"/>
          </a:xfrm>
          <a:prstGeom prst="chevro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zh-CN" altLang="en-US" sz="2400" b="1">
                <a:solidFill>
                  <a:srgbClr val="CC0000"/>
                </a:solidFill>
                <a:latin typeface="Times New Roman" pitchFamily="18" charset="0"/>
              </a:rPr>
              <a:t>服務</a:t>
            </a:r>
            <a:endParaRPr lang="zh-TW" altLang="en-US" sz="24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676400" y="19812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Times New Roman" pitchFamily="18" charset="0"/>
                <a:ea typeface="华文中宋" pitchFamily="2" charset="-122"/>
              </a:rPr>
              <a:t>變革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267200" y="19812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Times New Roman" pitchFamily="18" charset="0"/>
                <a:ea typeface="华文中宋" pitchFamily="2" charset="-122"/>
              </a:rPr>
              <a:t>營運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1828800" y="5257800"/>
            <a:ext cx="1981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114800" y="5257800"/>
            <a:ext cx="2895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33400" y="472440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rgbClr val="FF9933"/>
                </a:solidFill>
                <a:latin typeface="Times New Roman" pitchFamily="18" charset="0"/>
              </a:rPr>
              <a:t>Time to market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828800" y="5486400"/>
            <a:ext cx="2133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400" b="1">
                <a:solidFill>
                  <a:srgbClr val="FF0000"/>
                </a:solidFill>
                <a:latin typeface="Times New Roman" pitchFamily="18" charset="0"/>
                <a:ea typeface="华文中宋" pitchFamily="2" charset="-122"/>
              </a:rPr>
              <a:t>投入市場的時間</a:t>
            </a:r>
            <a:endParaRPr lang="zh-CN" altLang="en-US" sz="2400" b="1">
              <a:solidFill>
                <a:srgbClr val="FF0000"/>
              </a:solidFill>
              <a:latin typeface="Times New Roman" pitchFamily="18" charset="0"/>
              <a:ea typeface="华文中宋" pitchFamily="2" charset="-122"/>
            </a:endParaRP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50292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华文中宋" pitchFamily="2" charset="-122"/>
              </a:rPr>
              <a:t>供應鏈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5076825" y="6092825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zh-CN" altLang="en-US">
                <a:latin typeface="Times New Roman" pitchFamily="18" charset="0"/>
              </a:rPr>
              <a:t>資料來源：</a:t>
            </a:r>
            <a:r>
              <a:rPr lang="en-US" altLang="zh-CN">
                <a:latin typeface="Times New Roman" pitchFamily="18" charset="0"/>
              </a:rPr>
              <a:t>Kaplan &amp; Norton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smtClean="0">
                <a:ea typeface="新細明體" pitchFamily="18" charset="-120"/>
              </a:rPr>
              <a:t>常用內部流程衡量指標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1625" y="1600200"/>
            <a:ext cx="4194175" cy="499745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平均交易成本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準時送達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平均前置時間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存貨周轉率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環境的排放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研發費用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社區涉入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專利期間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專利的平均年限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新產品占所有產品之比例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庫存量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勞動利用率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對顧客要求的回復時間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瑕疵比例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重做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顧客資料的可及性</a:t>
            </a:r>
          </a:p>
        </p:txBody>
      </p:sp>
      <p:sp>
        <p:nvSpPr>
          <p:cNvPr id="32772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194175" cy="5068888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損益兩平所需時間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周轉時間的改善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持續的改善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保證聲明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領先使用者之認定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在途中的產品與服務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新項目的內部周轉率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廢料降低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空間利用率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回購的頻率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停工期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計畫的準確性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新產品／服務進入市場的時間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新產品的引進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媒體正向報導數量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838200"/>
          </a:xfrm>
        </p:spPr>
        <p:txBody>
          <a:bodyPr/>
          <a:lstStyle/>
          <a:p>
            <a:r>
              <a:rPr lang="zh-CN" altLang="en-US" sz="3600" smtClean="0">
                <a:solidFill>
                  <a:srgbClr val="FF9933"/>
                </a:solidFill>
                <a:latin typeface="華康中圓體" pitchFamily="49" charset="-120"/>
                <a:ea typeface="華康中圓體" pitchFamily="49" charset="-120"/>
              </a:rPr>
              <a:t>學習和成長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4508500"/>
            <a:ext cx="7772400" cy="1800225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2000" smtClean="0">
                <a:latin typeface="華康中圓體" pitchFamily="49" charset="-120"/>
                <a:ea typeface="華康中圓體" pitchFamily="49" charset="-120"/>
              </a:rPr>
              <a:t>學習和成長的目的是為了產生和保證未來價值的增加。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2000" smtClean="0">
                <a:latin typeface="華康中圓體" pitchFamily="49" charset="-120"/>
                <a:ea typeface="華康中圓體" pitchFamily="49" charset="-120"/>
              </a:rPr>
              <a:t>它包括：</a:t>
            </a:r>
          </a:p>
          <a:p>
            <a:pPr lvl="1">
              <a:lnSpc>
                <a:spcPct val="80000"/>
              </a:lnSpc>
            </a:pPr>
            <a:r>
              <a:rPr lang="zh-CN" altLang="en-US" sz="2400" smtClean="0">
                <a:latin typeface="華康中圓體" pitchFamily="49" charset="-120"/>
                <a:ea typeface="華康中圓體" pitchFamily="49" charset="-120"/>
              </a:rPr>
              <a:t>雇員能力</a:t>
            </a:r>
          </a:p>
          <a:p>
            <a:pPr lvl="1">
              <a:lnSpc>
                <a:spcPct val="80000"/>
              </a:lnSpc>
            </a:pPr>
            <a:r>
              <a:rPr lang="zh-TW" altLang="en-US" sz="2400" smtClean="0">
                <a:latin typeface="華康中圓體" pitchFamily="49" charset="-120"/>
                <a:ea typeface="華康中圓體" pitchFamily="49" charset="-120"/>
              </a:rPr>
              <a:t>信息系統的獲得能力</a:t>
            </a:r>
          </a:p>
          <a:p>
            <a:pPr lvl="1">
              <a:lnSpc>
                <a:spcPct val="80000"/>
              </a:lnSpc>
            </a:pPr>
            <a:r>
              <a:rPr lang="zh-TW" altLang="en-US" sz="2400" smtClean="0">
                <a:latin typeface="華康中圓體" pitchFamily="49" charset="-120"/>
                <a:ea typeface="華康中圓體" pitchFamily="49" charset="-120"/>
              </a:rPr>
              <a:t>文化：激勵，授權和結盟</a:t>
            </a:r>
            <a:endParaRPr lang="zh-CN" altLang="en-US" sz="2400" smtClean="0">
              <a:latin typeface="華康中圓體" pitchFamily="49" charset="-120"/>
              <a:ea typeface="華康中圓體" pitchFamily="49" charset="-120"/>
            </a:endParaRPr>
          </a:p>
        </p:txBody>
      </p:sp>
      <p:graphicFrame>
        <p:nvGraphicFramePr>
          <p:cNvPr id="327684" name="Group 4"/>
          <p:cNvGraphicFramePr>
            <a:graphicFrameLocks noGrp="1"/>
          </p:cNvGraphicFramePr>
          <p:nvPr/>
        </p:nvGraphicFramePr>
        <p:xfrm>
          <a:off x="1371600" y="1371600"/>
          <a:ext cx="6096000" cy="2894013"/>
        </p:xfrm>
        <a:graphic>
          <a:graphicData uri="http://schemas.openxmlformats.org/drawingml/2006/table">
            <a:tbl>
              <a:tblPr/>
              <a:tblGrid>
                <a:gridCol w="2192338"/>
                <a:gridCol w="3903662"/>
              </a:tblGrid>
              <a:tr h="3963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目標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衡量方法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7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技術領先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開發下一代產品的時間</a:t>
                      </a:r>
                      <a:endParaRPr kumimoji="1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3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製造能力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程式成熟的時間</a:t>
                      </a:r>
                      <a:endParaRPr kumimoji="1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3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產品聚集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達到80%銷售額的產品的百分率</a:t>
                      </a:r>
                      <a:endParaRPr kumimoji="1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3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投入市場的時間</a:t>
                      </a:r>
                      <a:endParaRPr kumimoji="1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新產品的推介和競爭</a:t>
                      </a:r>
                      <a:endParaRPr kumimoji="1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2.平衡計分卡的發展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Kaplan &amp; Norton 1992</a:t>
            </a:r>
            <a:r>
              <a:rPr lang="zh-TW" altLang="en-US" smtClean="0">
                <a:ea typeface="新細明體" pitchFamily="18" charset="-120"/>
              </a:rPr>
              <a:t>首先提出平衡計分卡概念                                                                 	                                                                          	-何謂有效績效衡量指標?                                                          	-</a:t>
            </a:r>
            <a:r>
              <a:rPr lang="zh-CN" altLang="en-US" b="1" smtClean="0">
                <a:solidFill>
                  <a:srgbClr val="99FF66"/>
                </a:solidFill>
              </a:rPr>
              <a:t>如何有效率地執行？</a:t>
            </a:r>
            <a:r>
              <a:rPr lang="zh-TW" altLang="en-US" smtClean="0">
                <a:ea typeface="新細明體" pitchFamily="18" charset="-120"/>
              </a:rPr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19100"/>
            <a:ext cx="7772400" cy="679450"/>
          </a:xfrm>
        </p:spPr>
        <p:txBody>
          <a:bodyPr/>
          <a:lstStyle/>
          <a:p>
            <a:r>
              <a:rPr lang="zh-TW" altLang="en-US" sz="3600" smtClean="0">
                <a:ea typeface="新細明體" pitchFamily="18" charset="-120"/>
              </a:rPr>
              <a:t>常用學習與成長衡量指標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1625" y="1125538"/>
            <a:ext cx="4194175" cy="5472112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參與職業或貿易社團的員工數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每個員工的平均訓練投資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平均服務年資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員工擁有高學歷的比例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交叉訓練的員工數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曠職率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員工流動率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員工建議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員工滿意度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分紅入股計畫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意外損失時間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每位員工之附加價值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動機指數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傑出的應徵人數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多樣率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授權指數（管理者的人數）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工作環境的品質</a:t>
            </a:r>
          </a:p>
        </p:txBody>
      </p:sp>
      <p:sp>
        <p:nvSpPr>
          <p:cNvPr id="3482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125538"/>
            <a:ext cx="4194175" cy="5472112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內部的溝通評等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員工的生產力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計分卡產生數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健康提升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訓練時數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職能覆蓋率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個人目標達成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績效評估的及時完成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領導發展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溝通計畫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可報告的意外數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員工擁有電腦的比率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策略性的信息比率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跨功能的任務指派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知識管理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zh-TW" altLang="en-US" sz="2000" smtClean="0">
                <a:ea typeface="新細明體" pitchFamily="18" charset="-120"/>
              </a:rPr>
              <a:t>違反道德行為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79388" y="115888"/>
            <a:ext cx="8540750" cy="1143000"/>
          </a:xfrm>
        </p:spPr>
        <p:txBody>
          <a:bodyPr/>
          <a:lstStyle/>
          <a:p>
            <a:r>
              <a:rPr lang="zh-TW" altLang="en-US" sz="4000" smtClean="0">
                <a:ea typeface="新細明體" pitchFamily="18" charset="-120"/>
              </a:rPr>
              <a:t>平衡計分卡</a:t>
            </a:r>
          </a:p>
        </p:txBody>
      </p:sp>
      <p:graphicFrame>
        <p:nvGraphicFramePr>
          <p:cNvPr id="329731" name="Group 3"/>
          <p:cNvGraphicFramePr>
            <a:graphicFrameLocks noGrp="1"/>
          </p:cNvGraphicFramePr>
          <p:nvPr>
            <p:ph sz="quarter" idx="1"/>
          </p:nvPr>
        </p:nvGraphicFramePr>
        <p:xfrm>
          <a:off x="2700338" y="1196975"/>
          <a:ext cx="3452812" cy="1463675"/>
        </p:xfrm>
        <a:graphic>
          <a:graphicData uri="http://schemas.openxmlformats.org/drawingml/2006/table">
            <a:tbl>
              <a:tblPr/>
              <a:tblGrid>
                <a:gridCol w="704850"/>
                <a:gridCol w="519112"/>
                <a:gridCol w="862013"/>
                <a:gridCol w="503237"/>
                <a:gridCol w="863600"/>
              </a:tblGrid>
              <a:tr h="2744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財務面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4439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需要給股東哪些表現才算財務面成功</a:t>
                      </a:r>
                    </a:p>
                  </a:txBody>
                  <a:tcPr marT="45740" marB="45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目標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衡量指標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對象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行動方案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4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4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91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907" name="Group 179"/>
          <p:cNvGraphicFramePr>
            <a:graphicFrameLocks noGrp="1"/>
          </p:cNvGraphicFramePr>
          <p:nvPr>
            <p:ph sz="quarter" idx="2"/>
          </p:nvPr>
        </p:nvGraphicFramePr>
        <p:xfrm>
          <a:off x="5486400" y="3048000"/>
          <a:ext cx="3276600" cy="1646238"/>
        </p:xfrm>
        <a:graphic>
          <a:graphicData uri="http://schemas.openxmlformats.org/drawingml/2006/table">
            <a:tbl>
              <a:tblPr/>
              <a:tblGrid>
                <a:gridCol w="669925"/>
                <a:gridCol w="490538"/>
                <a:gridCol w="819150"/>
                <a:gridCol w="477837"/>
                <a:gridCol w="819150"/>
              </a:tblGrid>
              <a:tr h="274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內部流程面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7288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為滿足顧客與股東，哪些企業流程必須改善</a:t>
                      </a: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目標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衡量指標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對象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行動方案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3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3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8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795" name="Group 67"/>
          <p:cNvGraphicFramePr>
            <a:graphicFrameLocks noGrp="1"/>
          </p:cNvGraphicFramePr>
          <p:nvPr>
            <p:ph sz="quarter" idx="3"/>
          </p:nvPr>
        </p:nvGraphicFramePr>
        <p:xfrm>
          <a:off x="250825" y="2924175"/>
          <a:ext cx="3168650" cy="1800225"/>
        </p:xfrm>
        <a:graphic>
          <a:graphicData uri="http://schemas.openxmlformats.org/drawingml/2006/table">
            <a:tbl>
              <a:tblPr/>
              <a:tblGrid>
                <a:gridCol w="647700"/>
                <a:gridCol w="474663"/>
                <a:gridCol w="792162"/>
                <a:gridCol w="534988"/>
                <a:gridCol w="719137"/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顧客面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3875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需要給顧客哪些表現，才算顧客面成功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目標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衡量指標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對象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行動方案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827" name="Group 99"/>
          <p:cNvGraphicFramePr>
            <a:graphicFrameLocks noGrp="1"/>
          </p:cNvGraphicFramePr>
          <p:nvPr>
            <p:ph sz="quarter" idx="4"/>
          </p:nvPr>
        </p:nvGraphicFramePr>
        <p:xfrm>
          <a:off x="2843213" y="4941888"/>
          <a:ext cx="3384550" cy="1646237"/>
        </p:xfrm>
        <a:graphic>
          <a:graphicData uri="http://schemas.openxmlformats.org/drawingml/2006/table">
            <a:tbl>
              <a:tblPr/>
              <a:tblGrid>
                <a:gridCol w="660400"/>
                <a:gridCol w="492125"/>
                <a:gridCol w="863600"/>
                <a:gridCol w="504825"/>
                <a:gridCol w="863600"/>
              </a:tblGrid>
              <a:tr h="274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學習及成長面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4373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為實現願景，要如何維持變革與改進的能力</a:t>
                      </a: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目標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衡量指標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對象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行動方案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3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3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87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859" name="Group 131"/>
          <p:cNvGraphicFramePr>
            <a:graphicFrameLocks noGrp="1"/>
          </p:cNvGraphicFramePr>
          <p:nvPr/>
        </p:nvGraphicFramePr>
        <p:xfrm>
          <a:off x="3924300" y="3213100"/>
          <a:ext cx="1081088" cy="1258888"/>
        </p:xfrm>
        <a:graphic>
          <a:graphicData uri="http://schemas.openxmlformats.org/drawingml/2006/table">
            <a:tbl>
              <a:tblPr/>
              <a:tblGrid>
                <a:gridCol w="1081088"/>
              </a:tblGrid>
              <a:tr h="1258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願景與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策略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5977" name="Line 137"/>
          <p:cNvSpPr>
            <a:spLocks noChangeShapeType="1"/>
          </p:cNvSpPr>
          <p:nvPr/>
        </p:nvSpPr>
        <p:spPr bwMode="auto">
          <a:xfrm flipV="1">
            <a:off x="4427538" y="2708275"/>
            <a:ext cx="0" cy="43180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 flipH="1">
            <a:off x="3563938" y="3933825"/>
            <a:ext cx="576262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 flipV="1">
            <a:off x="4787900" y="3860800"/>
            <a:ext cx="576263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4427538" y="4437063"/>
            <a:ext cx="1587" cy="433387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81" name="Freeform 141"/>
          <p:cNvSpPr>
            <a:spLocks/>
          </p:cNvSpPr>
          <p:nvPr/>
        </p:nvSpPr>
        <p:spPr bwMode="auto">
          <a:xfrm>
            <a:off x="6443663" y="1484313"/>
            <a:ext cx="1296987" cy="1223962"/>
          </a:xfrm>
          <a:custGeom>
            <a:avLst/>
            <a:gdLst>
              <a:gd name="T0" fmla="*/ 0 w 1059"/>
              <a:gd name="T1" fmla="*/ 0 h 771"/>
              <a:gd name="T2" fmla="*/ 1167166 w 1059"/>
              <a:gd name="T3" fmla="*/ 360362 h 771"/>
              <a:gd name="T4" fmla="*/ 777702 w 1059"/>
              <a:gd name="T5" fmla="*/ 1223962 h 7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9" h="771">
                <a:moveTo>
                  <a:pt x="0" y="0"/>
                </a:moveTo>
                <a:cubicBezTo>
                  <a:pt x="423" y="49"/>
                  <a:pt x="847" y="99"/>
                  <a:pt x="953" y="227"/>
                </a:cubicBezTo>
                <a:cubicBezTo>
                  <a:pt x="1059" y="355"/>
                  <a:pt x="688" y="680"/>
                  <a:pt x="635" y="771"/>
                </a:cubicBezTo>
              </a:path>
            </a:pathLst>
          </a:custGeom>
          <a:solidFill>
            <a:schemeClr val="bg1"/>
          </a:solidFill>
          <a:ln w="76200" cmpd="sng">
            <a:solidFill>
              <a:srgbClr val="FFCC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82" name="Freeform 142"/>
          <p:cNvSpPr>
            <a:spLocks/>
          </p:cNvSpPr>
          <p:nvPr/>
        </p:nvSpPr>
        <p:spPr bwMode="auto">
          <a:xfrm rot="4235079">
            <a:off x="6588125" y="5013325"/>
            <a:ext cx="1223963" cy="1223963"/>
          </a:xfrm>
          <a:custGeom>
            <a:avLst/>
            <a:gdLst>
              <a:gd name="T0" fmla="*/ 0 w 1059"/>
              <a:gd name="T1" fmla="*/ 0 h 771"/>
              <a:gd name="T2" fmla="*/ 1101451 w 1059"/>
              <a:gd name="T3" fmla="*/ 360363 h 771"/>
              <a:gd name="T4" fmla="*/ 733915 w 1059"/>
              <a:gd name="T5" fmla="*/ 1223963 h 7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9" h="771">
                <a:moveTo>
                  <a:pt x="0" y="0"/>
                </a:moveTo>
                <a:cubicBezTo>
                  <a:pt x="423" y="49"/>
                  <a:pt x="847" y="99"/>
                  <a:pt x="953" y="227"/>
                </a:cubicBezTo>
                <a:cubicBezTo>
                  <a:pt x="1059" y="355"/>
                  <a:pt x="688" y="680"/>
                  <a:pt x="635" y="771"/>
                </a:cubicBezTo>
              </a:path>
            </a:pathLst>
          </a:custGeom>
          <a:solidFill>
            <a:schemeClr val="bg1"/>
          </a:solidFill>
          <a:ln w="76200" cmpd="sng">
            <a:solidFill>
              <a:srgbClr val="FFCC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83" name="Freeform 143"/>
          <p:cNvSpPr>
            <a:spLocks/>
          </p:cNvSpPr>
          <p:nvPr/>
        </p:nvSpPr>
        <p:spPr bwMode="auto">
          <a:xfrm rot="9702809">
            <a:off x="971550" y="5013325"/>
            <a:ext cx="1150938" cy="1223963"/>
          </a:xfrm>
          <a:custGeom>
            <a:avLst/>
            <a:gdLst>
              <a:gd name="T0" fmla="*/ 0 w 1059"/>
              <a:gd name="T1" fmla="*/ 0 h 771"/>
              <a:gd name="T2" fmla="*/ 1035736 w 1059"/>
              <a:gd name="T3" fmla="*/ 360363 h 771"/>
              <a:gd name="T4" fmla="*/ 690128 w 1059"/>
              <a:gd name="T5" fmla="*/ 1223963 h 7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9" h="771">
                <a:moveTo>
                  <a:pt x="0" y="0"/>
                </a:moveTo>
                <a:cubicBezTo>
                  <a:pt x="423" y="49"/>
                  <a:pt x="847" y="99"/>
                  <a:pt x="953" y="227"/>
                </a:cubicBezTo>
                <a:cubicBezTo>
                  <a:pt x="1059" y="355"/>
                  <a:pt x="688" y="680"/>
                  <a:pt x="635" y="771"/>
                </a:cubicBezTo>
              </a:path>
            </a:pathLst>
          </a:custGeom>
          <a:solidFill>
            <a:schemeClr val="bg1"/>
          </a:solidFill>
          <a:ln w="76200" cmpd="sng">
            <a:solidFill>
              <a:srgbClr val="FFCC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984" name="Freeform 144"/>
          <p:cNvSpPr>
            <a:spLocks/>
          </p:cNvSpPr>
          <p:nvPr/>
        </p:nvSpPr>
        <p:spPr bwMode="auto">
          <a:xfrm rot="-6618208">
            <a:off x="965200" y="1203325"/>
            <a:ext cx="1236663" cy="1223963"/>
          </a:xfrm>
          <a:custGeom>
            <a:avLst/>
            <a:gdLst>
              <a:gd name="T0" fmla="*/ 0 w 1059"/>
              <a:gd name="T1" fmla="*/ 0 h 771"/>
              <a:gd name="T2" fmla="*/ 1112880 w 1059"/>
              <a:gd name="T3" fmla="*/ 360363 h 771"/>
              <a:gd name="T4" fmla="*/ 741531 w 1059"/>
              <a:gd name="T5" fmla="*/ 1223963 h 7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9" h="771">
                <a:moveTo>
                  <a:pt x="0" y="0"/>
                </a:moveTo>
                <a:cubicBezTo>
                  <a:pt x="423" y="49"/>
                  <a:pt x="847" y="99"/>
                  <a:pt x="953" y="227"/>
                </a:cubicBezTo>
                <a:cubicBezTo>
                  <a:pt x="1059" y="355"/>
                  <a:pt x="688" y="680"/>
                  <a:pt x="635" y="771"/>
                </a:cubicBezTo>
              </a:path>
            </a:pathLst>
          </a:custGeom>
          <a:solidFill>
            <a:schemeClr val="bg1"/>
          </a:solidFill>
          <a:ln w="76200" cmpd="sng">
            <a:solidFill>
              <a:srgbClr val="FFCC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9873" name="AutoShape 14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40650" y="333375"/>
            <a:ext cx="935038" cy="720725"/>
          </a:xfrm>
          <a:prstGeom prst="curvedUpArrow">
            <a:avLst>
              <a:gd name="adj1" fmla="val 25947"/>
              <a:gd name="adj2" fmla="val 51894"/>
              <a:gd name="adj3" fmla="val 33333"/>
            </a:avLst>
          </a:prstGeom>
          <a:solidFill>
            <a:srgbClr val="EAF1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回</a:t>
            </a:r>
            <a:r>
              <a:rPr lang="en-US" altLang="zh-TW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BSC</a:t>
            </a:r>
            <a:r>
              <a:rPr lang="zh-TW" altLang="en-US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功能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1066800"/>
          </a:xfrm>
        </p:spPr>
        <p:txBody>
          <a:bodyPr/>
          <a:lstStyle/>
          <a:p>
            <a:r>
              <a:rPr lang="zh-TW" altLang="en-US" sz="4000" smtClean="0">
                <a:solidFill>
                  <a:schemeClr val="bg2"/>
                </a:solidFill>
                <a:latin typeface="華康中圓體" pitchFamily="49" charset="-120"/>
                <a:ea typeface="華康中圓體" pitchFamily="49" charset="-120"/>
              </a:rPr>
              <a:t>平衡計分卡-執行策略的工具</a:t>
            </a:r>
            <a:endParaRPr lang="zh-CN" altLang="en-US" sz="4000" smtClean="0">
              <a:solidFill>
                <a:schemeClr val="bg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268538" y="1412875"/>
            <a:ext cx="4824412" cy="557213"/>
          </a:xfrm>
          <a:solidFill>
            <a:schemeClr val="tx2"/>
          </a:solidFill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zh-TW" altLang="en-US" sz="2800" smtClean="0">
                <a:solidFill>
                  <a:schemeClr val="bg1"/>
                </a:solidFill>
                <a:latin typeface="華康中圓體" pitchFamily="49" charset="-120"/>
                <a:ea typeface="華康中圓體" pitchFamily="49" charset="-120"/>
              </a:rPr>
              <a:t>將策略轉化為運行事宜的框架</a:t>
            </a:r>
            <a:endParaRPr lang="zh-CN" altLang="en-US" sz="2800" smtClean="0">
              <a:solidFill>
                <a:schemeClr val="bg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810000" y="2438400"/>
            <a:ext cx="1447800" cy="466725"/>
          </a:xfrm>
          <a:prstGeom prst="rect">
            <a:avLst/>
          </a:prstGeom>
          <a:solidFill>
            <a:schemeClr val="hlink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財務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300788" y="3716338"/>
            <a:ext cx="1447800" cy="831850"/>
          </a:xfrm>
          <a:prstGeom prst="rect">
            <a:avLst/>
          </a:prstGeom>
          <a:solidFill>
            <a:schemeClr val="hlink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400" b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內部商業流程</a:t>
            </a:r>
            <a:endParaRPr lang="zh-CN" altLang="en-US" sz="2400" b="1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657600" y="5324475"/>
            <a:ext cx="1828800" cy="466725"/>
          </a:xfrm>
          <a:prstGeom prst="rect">
            <a:avLst/>
          </a:prstGeom>
          <a:solidFill>
            <a:schemeClr val="hlink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學習和成長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066800" y="3933825"/>
            <a:ext cx="1447800" cy="466725"/>
          </a:xfrm>
          <a:prstGeom prst="rect">
            <a:avLst/>
          </a:prstGeom>
          <a:solidFill>
            <a:schemeClr val="hlink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客戶服務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 rot="2076164">
            <a:off x="5348288" y="2917825"/>
            <a:ext cx="1295400" cy="360363"/>
          </a:xfrm>
          <a:prstGeom prst="leftRightArrow">
            <a:avLst>
              <a:gd name="adj1" fmla="val 50000"/>
              <a:gd name="adj2" fmla="val 718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5105400" y="3886200"/>
            <a:ext cx="1122363" cy="492125"/>
          </a:xfrm>
          <a:prstGeom prst="rightArrow">
            <a:avLst>
              <a:gd name="adj1" fmla="val 50000"/>
              <a:gd name="adj2" fmla="val 570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 rot="10791846">
            <a:off x="2700338" y="3886200"/>
            <a:ext cx="1109662" cy="492125"/>
          </a:xfrm>
          <a:prstGeom prst="rightArrow">
            <a:avLst>
              <a:gd name="adj1" fmla="val 50000"/>
              <a:gd name="adj2" fmla="val 563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 rot="-10754188">
            <a:off x="4284663" y="4508500"/>
            <a:ext cx="379412" cy="762000"/>
          </a:xfrm>
          <a:prstGeom prst="upArrow">
            <a:avLst>
              <a:gd name="adj1" fmla="val 50000"/>
              <a:gd name="adj2" fmla="val 502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4284663" y="2924175"/>
            <a:ext cx="358775" cy="936625"/>
          </a:xfrm>
          <a:prstGeom prst="upArrow">
            <a:avLst>
              <a:gd name="adj1" fmla="val 50000"/>
              <a:gd name="adj2" fmla="val 652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 rot="2076164">
            <a:off x="2124075" y="4797425"/>
            <a:ext cx="1295400" cy="360363"/>
          </a:xfrm>
          <a:prstGeom prst="leftRightArrow">
            <a:avLst>
              <a:gd name="adj1" fmla="val 50000"/>
              <a:gd name="adj2" fmla="val 718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 rot="-2170761">
            <a:off x="2257425" y="2941638"/>
            <a:ext cx="1366838" cy="360362"/>
          </a:xfrm>
          <a:prstGeom prst="leftRightArrow">
            <a:avLst>
              <a:gd name="adj1" fmla="val 50000"/>
              <a:gd name="adj2" fmla="val 758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6879" name="AutoShape 15"/>
          <p:cNvSpPr>
            <a:spLocks noChangeArrowheads="1"/>
          </p:cNvSpPr>
          <p:nvPr/>
        </p:nvSpPr>
        <p:spPr bwMode="auto">
          <a:xfrm rot="-2170761">
            <a:off x="5580063" y="4868863"/>
            <a:ext cx="1366837" cy="360362"/>
          </a:xfrm>
          <a:prstGeom prst="leftRightArrow">
            <a:avLst>
              <a:gd name="adj1" fmla="val 50000"/>
              <a:gd name="adj2" fmla="val 758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708400" y="3740150"/>
            <a:ext cx="1511300" cy="831850"/>
          </a:xfrm>
          <a:prstGeom prst="rect">
            <a:avLst/>
          </a:prstGeom>
          <a:solidFill>
            <a:schemeClr val="hlink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遠景</a:t>
            </a:r>
            <a:r>
              <a:rPr lang="en-US" altLang="zh-CN" sz="2400" b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&amp;</a:t>
            </a:r>
            <a:r>
              <a:rPr lang="zh-CN" altLang="en-US" sz="2400" b="1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策略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534400" cy="952500"/>
          </a:xfrm>
        </p:spPr>
        <p:txBody>
          <a:bodyPr/>
          <a:lstStyle/>
          <a:p>
            <a:r>
              <a:rPr lang="zh-TW" altLang="en-US" sz="4000" smtClean="0">
                <a:latin typeface="華康中圓體" pitchFamily="49" charset="-120"/>
                <a:ea typeface="華康中圓體" pitchFamily="49" charset="-120"/>
              </a:rPr>
              <a:t>平衡計分卡和企業經營策略～背景</a:t>
            </a:r>
            <a:endParaRPr lang="zh-CN" altLang="en-US" sz="400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540750" cy="1539875"/>
          </a:xfrm>
        </p:spPr>
        <p:txBody>
          <a:bodyPr/>
          <a:lstStyle/>
          <a:p>
            <a:r>
              <a:rPr lang="zh-TW" altLang="en-US" sz="2800" smtClean="0">
                <a:solidFill>
                  <a:schemeClr val="bg1"/>
                </a:solidFill>
                <a:latin typeface="華康中圓體" pitchFamily="49" charset="-120"/>
                <a:ea typeface="華康中圓體" pitchFamily="49" charset="-120"/>
              </a:rPr>
              <a:t>據估計70%至90%的實際問題是策略的執行問題而不是策略本身的問題</a:t>
            </a:r>
            <a:r>
              <a:rPr lang="zh-TW" altLang="en-US" sz="2800" smtClean="0">
                <a:solidFill>
                  <a:schemeClr val="bg1"/>
                </a:solidFill>
                <a:latin typeface="Times New Roman" pitchFamily="18" charset="0"/>
                <a:ea typeface="華康中圓體" pitchFamily="49" charset="-120"/>
              </a:rPr>
              <a:t>……</a:t>
            </a:r>
            <a:endParaRPr lang="zh-TW" altLang="en-US" sz="2800" smtClean="0">
              <a:solidFill>
                <a:schemeClr val="bg1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zh-TW" altLang="en-US" sz="2800" smtClean="0">
                <a:solidFill>
                  <a:schemeClr val="bg1"/>
                </a:solidFill>
                <a:latin typeface="華康中圓體" pitchFamily="49" charset="-120"/>
                <a:ea typeface="華康中圓體" pitchFamily="49" charset="-120"/>
              </a:rPr>
              <a:t>策略執行之障礙</a:t>
            </a:r>
          </a:p>
        </p:txBody>
      </p:sp>
      <p:sp>
        <p:nvSpPr>
          <p:cNvPr id="37892" name="Line 8"/>
          <p:cNvSpPr>
            <a:spLocks noChangeShapeType="1"/>
          </p:cNvSpPr>
          <p:nvPr/>
        </p:nvSpPr>
        <p:spPr bwMode="auto">
          <a:xfrm flipH="1">
            <a:off x="1476375" y="3573463"/>
            <a:ext cx="2087563" cy="122396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3" name="Line 9"/>
          <p:cNvSpPr>
            <a:spLocks noChangeShapeType="1"/>
          </p:cNvSpPr>
          <p:nvPr/>
        </p:nvSpPr>
        <p:spPr bwMode="auto">
          <a:xfrm flipH="1">
            <a:off x="3924300" y="3716338"/>
            <a:ext cx="503238" cy="100806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4" name="Line 10"/>
          <p:cNvSpPr>
            <a:spLocks noChangeShapeType="1"/>
          </p:cNvSpPr>
          <p:nvPr/>
        </p:nvSpPr>
        <p:spPr bwMode="auto">
          <a:xfrm>
            <a:off x="5003800" y="3716338"/>
            <a:ext cx="504825" cy="9366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5" name="Line 11"/>
          <p:cNvSpPr>
            <a:spLocks noChangeShapeType="1"/>
          </p:cNvSpPr>
          <p:nvPr/>
        </p:nvSpPr>
        <p:spPr bwMode="auto">
          <a:xfrm>
            <a:off x="5435600" y="3644900"/>
            <a:ext cx="2449513" cy="10795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6" name="Oval 2"/>
          <p:cNvSpPr>
            <a:spLocks noChangeArrowheads="1"/>
          </p:cNvSpPr>
          <p:nvPr/>
        </p:nvSpPr>
        <p:spPr bwMode="auto">
          <a:xfrm>
            <a:off x="3276600" y="2852738"/>
            <a:ext cx="2735263" cy="792162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zh-TW" altLang="en-US" b="1">
                <a:solidFill>
                  <a:schemeClr val="bg1"/>
                </a:solidFill>
                <a:ea typeface="新細明體" pitchFamily="18" charset="-120"/>
              </a:rPr>
              <a:t>只有10%的企業執行</a:t>
            </a:r>
          </a:p>
          <a:p>
            <a:pPr algn="ctr" eaLnBrk="1" hangingPunct="1"/>
            <a:r>
              <a:rPr lang="zh-TW" altLang="en-US" b="1">
                <a:solidFill>
                  <a:schemeClr val="bg1"/>
                </a:solidFill>
                <a:ea typeface="新細明體" pitchFamily="18" charset="-120"/>
              </a:rPr>
              <a:t>他們的策略</a:t>
            </a:r>
          </a:p>
        </p:txBody>
      </p:sp>
      <p:sp>
        <p:nvSpPr>
          <p:cNvPr id="37897" name="Rectangle 3"/>
          <p:cNvSpPr>
            <a:spLocks noChangeArrowheads="1"/>
          </p:cNvSpPr>
          <p:nvPr/>
        </p:nvSpPr>
        <p:spPr bwMode="auto">
          <a:xfrm>
            <a:off x="2987675" y="4005263"/>
            <a:ext cx="3384550" cy="431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策略執行的困難</a:t>
            </a:r>
          </a:p>
        </p:txBody>
      </p:sp>
      <p:sp>
        <p:nvSpPr>
          <p:cNvPr id="37898" name="Rectangle 4"/>
          <p:cNvSpPr>
            <a:spLocks noChangeArrowheads="1"/>
          </p:cNvSpPr>
          <p:nvPr/>
        </p:nvSpPr>
        <p:spPr bwMode="auto">
          <a:xfrm>
            <a:off x="684213" y="4797425"/>
            <a:ext cx="1800225" cy="1871663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願景的障礙</a:t>
            </a:r>
          </a:p>
          <a:p>
            <a:pPr algn="ctr" eaLnBrk="1" hangingPunct="1"/>
            <a:r>
              <a:rPr lang="en-US" altLang="zh-TW" sz="2000" b="1">
                <a:solidFill>
                  <a:schemeClr val="bg1"/>
                </a:solidFill>
                <a:ea typeface="新細明體" pitchFamily="18" charset="-120"/>
              </a:rPr>
              <a:t>﹍﹍﹍﹍﹍﹍﹍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僅有5％的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員工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瞭解公司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的策略</a:t>
            </a:r>
          </a:p>
        </p:txBody>
      </p:sp>
      <p:sp>
        <p:nvSpPr>
          <p:cNvPr id="37899" name="Rectangle 5"/>
          <p:cNvSpPr>
            <a:spLocks noChangeArrowheads="1"/>
          </p:cNvSpPr>
          <p:nvPr/>
        </p:nvSpPr>
        <p:spPr bwMode="auto">
          <a:xfrm>
            <a:off x="7019925" y="4797425"/>
            <a:ext cx="1800225" cy="1871663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資源的障礙</a:t>
            </a:r>
          </a:p>
          <a:p>
            <a:pPr algn="ctr" eaLnBrk="1" hangingPunct="1"/>
            <a:r>
              <a:rPr lang="en-US" altLang="zh-TW" sz="2000" b="1">
                <a:solidFill>
                  <a:schemeClr val="bg1"/>
                </a:solidFill>
                <a:ea typeface="新細明體" pitchFamily="18" charset="-120"/>
              </a:rPr>
              <a:t>﹍﹍﹍﹍﹍﹍﹍</a:t>
            </a:r>
          </a:p>
          <a:p>
            <a:pPr algn="ctr" eaLnBrk="1" hangingPunct="1"/>
            <a:r>
              <a:rPr lang="en-US" altLang="zh-TW" sz="2000" b="1">
                <a:solidFill>
                  <a:schemeClr val="bg1"/>
                </a:solidFill>
                <a:ea typeface="新細明體" pitchFamily="18" charset="-120"/>
              </a:rPr>
              <a:t>60％</a:t>
            </a:r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的企業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在策略執行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上沒有編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列預算</a:t>
            </a:r>
          </a:p>
        </p:txBody>
      </p:sp>
      <p:sp>
        <p:nvSpPr>
          <p:cNvPr id="37900" name="Rectangle 6"/>
          <p:cNvSpPr>
            <a:spLocks noChangeArrowheads="1"/>
          </p:cNvSpPr>
          <p:nvPr/>
        </p:nvSpPr>
        <p:spPr bwMode="auto">
          <a:xfrm>
            <a:off x="4932363" y="4797425"/>
            <a:ext cx="1800225" cy="1871663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管理的障礙</a:t>
            </a:r>
          </a:p>
          <a:p>
            <a:pPr algn="ctr" eaLnBrk="1" hangingPunct="1"/>
            <a:r>
              <a:rPr lang="en-US" altLang="zh-TW" sz="2000" b="1">
                <a:solidFill>
                  <a:schemeClr val="bg1"/>
                </a:solidFill>
                <a:ea typeface="新細明體" pitchFamily="18" charset="-120"/>
              </a:rPr>
              <a:t>﹍﹍﹍﹍﹍﹍﹍</a:t>
            </a:r>
          </a:p>
          <a:p>
            <a:pPr algn="ctr" eaLnBrk="1" hangingPunct="1"/>
            <a:r>
              <a:rPr lang="en-US" altLang="zh-TW" sz="2000" b="1">
                <a:solidFill>
                  <a:schemeClr val="bg1"/>
                </a:solidFill>
                <a:ea typeface="新細明體" pitchFamily="18" charset="-120"/>
              </a:rPr>
              <a:t>85％</a:t>
            </a:r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的策略執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行小組，每個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月討論的時間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不到一個小時</a:t>
            </a:r>
          </a:p>
        </p:txBody>
      </p:sp>
      <p:sp>
        <p:nvSpPr>
          <p:cNvPr id="37901" name="Rectangle 7"/>
          <p:cNvSpPr>
            <a:spLocks noChangeArrowheads="1"/>
          </p:cNvSpPr>
          <p:nvPr/>
        </p:nvSpPr>
        <p:spPr bwMode="auto">
          <a:xfrm>
            <a:off x="2771775" y="4797425"/>
            <a:ext cx="1800225" cy="1871663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人員的障礙</a:t>
            </a:r>
          </a:p>
          <a:p>
            <a:pPr algn="ctr" eaLnBrk="1" hangingPunct="1"/>
            <a:r>
              <a:rPr lang="en-US" altLang="zh-TW" sz="2000" b="1">
                <a:solidFill>
                  <a:schemeClr val="bg1"/>
                </a:solidFill>
                <a:ea typeface="新細明體" pitchFamily="18" charset="-120"/>
              </a:rPr>
              <a:t>﹍﹍﹍﹍﹍﹍﹍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僅有25％的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經理人激勵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制度和策略</a:t>
            </a:r>
          </a:p>
          <a:p>
            <a:pPr algn="ctr" eaLnBrk="1" hangingPunct="1"/>
            <a:r>
              <a:rPr lang="zh-TW" altLang="en-US" sz="2000" b="1">
                <a:solidFill>
                  <a:schemeClr val="bg1"/>
                </a:solidFill>
                <a:ea typeface="新細明體" pitchFamily="18" charset="-120"/>
              </a:rPr>
              <a:t>相連結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8540750" cy="1143000"/>
          </a:xfrm>
        </p:spPr>
        <p:txBody>
          <a:bodyPr/>
          <a:lstStyle/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平衡計分卡和企業經營策略</a:t>
            </a:r>
            <a:endParaRPr lang="zh-CN" altLang="en-US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2203450"/>
            <a:ext cx="6672263" cy="365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透過策略轉變，克服願景之障礙。</a:t>
            </a:r>
          </a:p>
          <a:p>
            <a:pPr>
              <a:lnSpc>
                <a:spcPct val="80000"/>
              </a:lnSpc>
            </a:pPr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透過從上而下的串連，克服人員之障礙。</a:t>
            </a:r>
          </a:p>
          <a:p>
            <a:pPr>
              <a:lnSpc>
                <a:spcPct val="80000"/>
              </a:lnSpc>
            </a:pPr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透過策略性分配，克服資源障礙。</a:t>
            </a:r>
          </a:p>
          <a:p>
            <a:pPr>
              <a:lnSpc>
                <a:spcPct val="80000"/>
              </a:lnSpc>
            </a:pPr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透過策略性學習，克服管理障礙。</a:t>
            </a:r>
            <a:endParaRPr lang="zh-TW" altLang="en-US" sz="2800" smtClean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平衡計分卡中的平衡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TW" altLang="en-US" sz="2800" b="1" i="1" smtClean="0">
                <a:ea typeface="新細明體" pitchFamily="18" charset="-120"/>
              </a:rPr>
              <a:t>它的名字反映了以下過程的平衡：</a:t>
            </a:r>
          </a:p>
          <a:p>
            <a:pPr lvl="1"/>
            <a:r>
              <a:rPr lang="zh-TW" altLang="en-US" sz="2400" smtClean="0">
                <a:ea typeface="新細明體" pitchFamily="18" charset="-120"/>
              </a:rPr>
              <a:t>訴求短期指標與長期指標(學習與創新)的平衡。</a:t>
            </a:r>
          </a:p>
          <a:p>
            <a:pPr lvl="1"/>
            <a:r>
              <a:rPr lang="zh-TW" altLang="en-US" sz="2400" smtClean="0">
                <a:ea typeface="新細明體" pitchFamily="18" charset="-120"/>
              </a:rPr>
              <a:t>訴求財務指標與非財務指標(客戶滿意、流程、學習與創新)的平衡。</a:t>
            </a:r>
            <a:br>
              <a:rPr lang="zh-TW" altLang="en-US" sz="2400" smtClean="0">
                <a:ea typeface="新細明體" pitchFamily="18" charset="-120"/>
              </a:rPr>
            </a:br>
            <a:r>
              <a:rPr lang="zh-TW" altLang="en-US" sz="2400" smtClean="0">
                <a:ea typeface="新細明體" pitchFamily="18" charset="-120"/>
              </a:rPr>
              <a:t>訴求內部指標與外部指標(客戶滿意)的平衡。</a:t>
            </a:r>
          </a:p>
          <a:p>
            <a:pPr lvl="1"/>
            <a:r>
              <a:rPr lang="zh-TW" altLang="en-US" sz="2400" smtClean="0">
                <a:ea typeface="新細明體" pitchFamily="18" charset="-120"/>
              </a:rPr>
              <a:t>訴求過去指標與未來指標(學習與創新)的平衡。</a:t>
            </a:r>
          </a:p>
          <a:p>
            <a:pPr lvl="1"/>
            <a:r>
              <a:rPr lang="zh-TW" altLang="en-US" sz="2400" smtClean="0">
                <a:ea typeface="新細明體" pitchFamily="18" charset="-120"/>
              </a:rPr>
              <a:t>訴求落後指標與領先指標(客戶滿意、流程、學習與創新)的平衡。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1006475" y="754063"/>
            <a:ext cx="6624638" cy="5581650"/>
            <a:chOff x="567" y="391"/>
            <a:chExt cx="4173" cy="3516"/>
          </a:xfrm>
        </p:grpSpPr>
        <p:sp>
          <p:nvSpPr>
            <p:cNvPr id="40968" name="AutoShape 3"/>
            <p:cNvSpPr>
              <a:spLocks noChangeAspect="1" noChangeArrowheads="1" noTextEdit="1"/>
            </p:cNvSpPr>
            <p:nvPr/>
          </p:nvSpPr>
          <p:spPr bwMode="auto">
            <a:xfrm>
              <a:off x="567" y="391"/>
              <a:ext cx="4173" cy="3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69" name="Freeform 4"/>
            <p:cNvSpPr>
              <a:spLocks/>
            </p:cNvSpPr>
            <p:nvPr/>
          </p:nvSpPr>
          <p:spPr bwMode="auto">
            <a:xfrm>
              <a:off x="567" y="391"/>
              <a:ext cx="4173" cy="3516"/>
            </a:xfrm>
            <a:custGeom>
              <a:avLst/>
              <a:gdLst>
                <a:gd name="T0" fmla="*/ 0 w 4173"/>
                <a:gd name="T1" fmla="*/ 3154 h 3516"/>
                <a:gd name="T2" fmla="*/ 523 w 4173"/>
                <a:gd name="T3" fmla="*/ 0 h 3516"/>
                <a:gd name="T4" fmla="*/ 4173 w 4173"/>
                <a:gd name="T5" fmla="*/ 471 h 3516"/>
                <a:gd name="T6" fmla="*/ 4146 w 4173"/>
                <a:gd name="T7" fmla="*/ 3516 h 3516"/>
                <a:gd name="T8" fmla="*/ 0 w 4173"/>
                <a:gd name="T9" fmla="*/ 3154 h 35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3" h="3516">
                  <a:moveTo>
                    <a:pt x="0" y="3154"/>
                  </a:moveTo>
                  <a:lnTo>
                    <a:pt x="523" y="0"/>
                  </a:lnTo>
                  <a:lnTo>
                    <a:pt x="4173" y="471"/>
                  </a:lnTo>
                  <a:lnTo>
                    <a:pt x="4146" y="3516"/>
                  </a:lnTo>
                  <a:lnTo>
                    <a:pt x="0" y="3154"/>
                  </a:lnTo>
                  <a:close/>
                </a:path>
              </a:pathLst>
            </a:custGeom>
            <a:solidFill>
              <a:srgbClr val="B2D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0" name="Freeform 5"/>
            <p:cNvSpPr>
              <a:spLocks/>
            </p:cNvSpPr>
            <p:nvPr/>
          </p:nvSpPr>
          <p:spPr bwMode="auto">
            <a:xfrm>
              <a:off x="594" y="418"/>
              <a:ext cx="4121" cy="3449"/>
            </a:xfrm>
            <a:custGeom>
              <a:avLst/>
              <a:gdLst>
                <a:gd name="T0" fmla="*/ 4121 w 4121"/>
                <a:gd name="T1" fmla="*/ 469 h 3449"/>
                <a:gd name="T2" fmla="*/ 515 w 4121"/>
                <a:gd name="T3" fmla="*/ 0 h 3449"/>
                <a:gd name="T4" fmla="*/ 0 w 4121"/>
                <a:gd name="T5" fmla="*/ 3102 h 3449"/>
                <a:gd name="T6" fmla="*/ 4070 w 4121"/>
                <a:gd name="T7" fmla="*/ 3449 h 3449"/>
                <a:gd name="T8" fmla="*/ 4121 w 4121"/>
                <a:gd name="T9" fmla="*/ 469 h 34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21" h="3449">
                  <a:moveTo>
                    <a:pt x="4121" y="469"/>
                  </a:moveTo>
                  <a:lnTo>
                    <a:pt x="515" y="0"/>
                  </a:lnTo>
                  <a:lnTo>
                    <a:pt x="0" y="3102"/>
                  </a:lnTo>
                  <a:lnTo>
                    <a:pt x="4070" y="3449"/>
                  </a:lnTo>
                  <a:lnTo>
                    <a:pt x="4121" y="4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1" name="Freeform 6"/>
            <p:cNvSpPr>
              <a:spLocks/>
            </p:cNvSpPr>
            <p:nvPr/>
          </p:nvSpPr>
          <p:spPr bwMode="auto">
            <a:xfrm>
              <a:off x="634" y="467"/>
              <a:ext cx="4037" cy="3350"/>
            </a:xfrm>
            <a:custGeom>
              <a:avLst/>
              <a:gdLst>
                <a:gd name="T0" fmla="*/ 0 w 4037"/>
                <a:gd name="T1" fmla="*/ 3011 h 3350"/>
                <a:gd name="T2" fmla="*/ 501 w 4037"/>
                <a:gd name="T3" fmla="*/ 0 h 3350"/>
                <a:gd name="T4" fmla="*/ 4037 w 4037"/>
                <a:gd name="T5" fmla="*/ 460 h 3350"/>
                <a:gd name="T6" fmla="*/ 3986 w 4037"/>
                <a:gd name="T7" fmla="*/ 3350 h 3350"/>
                <a:gd name="T8" fmla="*/ 0 w 4037"/>
                <a:gd name="T9" fmla="*/ 3011 h 33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7" h="3350">
                  <a:moveTo>
                    <a:pt x="0" y="3011"/>
                  </a:moveTo>
                  <a:lnTo>
                    <a:pt x="501" y="0"/>
                  </a:lnTo>
                  <a:lnTo>
                    <a:pt x="4037" y="460"/>
                  </a:lnTo>
                  <a:lnTo>
                    <a:pt x="3986" y="3350"/>
                  </a:lnTo>
                  <a:lnTo>
                    <a:pt x="0" y="3011"/>
                  </a:lnTo>
                  <a:close/>
                </a:path>
              </a:pathLst>
            </a:custGeom>
            <a:solidFill>
              <a:srgbClr val="B2D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2" name="Freeform 7"/>
            <p:cNvSpPr>
              <a:spLocks/>
            </p:cNvSpPr>
            <p:nvPr/>
          </p:nvSpPr>
          <p:spPr bwMode="auto">
            <a:xfrm>
              <a:off x="678" y="509"/>
              <a:ext cx="3957" cy="3266"/>
            </a:xfrm>
            <a:custGeom>
              <a:avLst/>
              <a:gdLst>
                <a:gd name="T0" fmla="*/ 3957 w 3957"/>
                <a:gd name="T1" fmla="*/ 454 h 3266"/>
                <a:gd name="T2" fmla="*/ 486 w 3957"/>
                <a:gd name="T3" fmla="*/ 0 h 3266"/>
                <a:gd name="T4" fmla="*/ 0 w 3957"/>
                <a:gd name="T5" fmla="*/ 2935 h 3266"/>
                <a:gd name="T6" fmla="*/ 3906 w 3957"/>
                <a:gd name="T7" fmla="*/ 3266 h 3266"/>
                <a:gd name="T8" fmla="*/ 3957 w 3957"/>
                <a:gd name="T9" fmla="*/ 454 h 32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57" h="3266">
                  <a:moveTo>
                    <a:pt x="3957" y="454"/>
                  </a:moveTo>
                  <a:lnTo>
                    <a:pt x="486" y="0"/>
                  </a:lnTo>
                  <a:lnTo>
                    <a:pt x="0" y="2935"/>
                  </a:lnTo>
                  <a:lnTo>
                    <a:pt x="3906" y="3266"/>
                  </a:lnTo>
                  <a:lnTo>
                    <a:pt x="3957" y="4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3" name="Freeform 8"/>
            <p:cNvSpPr>
              <a:spLocks/>
            </p:cNvSpPr>
            <p:nvPr/>
          </p:nvSpPr>
          <p:spPr bwMode="auto">
            <a:xfrm>
              <a:off x="703" y="482"/>
              <a:ext cx="3832" cy="3134"/>
            </a:xfrm>
            <a:custGeom>
              <a:avLst/>
              <a:gdLst>
                <a:gd name="T0" fmla="*/ 3832 w 3832"/>
                <a:gd name="T1" fmla="*/ 442 h 3134"/>
                <a:gd name="T2" fmla="*/ 3786 w 3832"/>
                <a:gd name="T3" fmla="*/ 3134 h 3134"/>
                <a:gd name="T4" fmla="*/ 0 w 3832"/>
                <a:gd name="T5" fmla="*/ 2816 h 3134"/>
                <a:gd name="T6" fmla="*/ 467 w 3832"/>
                <a:gd name="T7" fmla="*/ 0 h 3134"/>
                <a:gd name="T8" fmla="*/ 3832 w 3832"/>
                <a:gd name="T9" fmla="*/ 442 h 3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32" h="3134">
                  <a:moveTo>
                    <a:pt x="3832" y="442"/>
                  </a:moveTo>
                  <a:lnTo>
                    <a:pt x="3786" y="3134"/>
                  </a:lnTo>
                  <a:lnTo>
                    <a:pt x="0" y="2816"/>
                  </a:lnTo>
                  <a:lnTo>
                    <a:pt x="467" y="0"/>
                  </a:lnTo>
                  <a:lnTo>
                    <a:pt x="3832" y="442"/>
                  </a:lnTo>
                  <a:close/>
                </a:path>
              </a:pathLst>
            </a:custGeom>
            <a:solidFill>
              <a:srgbClr val="B2D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4" name="Freeform 9"/>
            <p:cNvSpPr>
              <a:spLocks/>
            </p:cNvSpPr>
            <p:nvPr/>
          </p:nvSpPr>
          <p:spPr bwMode="auto">
            <a:xfrm>
              <a:off x="1980" y="917"/>
              <a:ext cx="1581" cy="2517"/>
            </a:xfrm>
            <a:custGeom>
              <a:avLst/>
              <a:gdLst>
                <a:gd name="T0" fmla="*/ 872 w 1581"/>
                <a:gd name="T1" fmla="*/ 2511 h 2517"/>
                <a:gd name="T2" fmla="*/ 1026 w 1581"/>
                <a:gd name="T3" fmla="*/ 2460 h 2517"/>
                <a:gd name="T4" fmla="*/ 1166 w 1581"/>
                <a:gd name="T5" fmla="*/ 2365 h 2517"/>
                <a:gd name="T6" fmla="*/ 1293 w 1581"/>
                <a:gd name="T7" fmla="*/ 2229 h 2517"/>
                <a:gd name="T8" fmla="*/ 1400 w 1581"/>
                <a:gd name="T9" fmla="*/ 2058 h 2517"/>
                <a:gd name="T10" fmla="*/ 1486 w 1581"/>
                <a:gd name="T11" fmla="*/ 1859 h 2517"/>
                <a:gd name="T12" fmla="*/ 1545 w 1581"/>
                <a:gd name="T13" fmla="*/ 1634 h 2517"/>
                <a:gd name="T14" fmla="*/ 1576 w 1581"/>
                <a:gd name="T15" fmla="*/ 1388 h 2517"/>
                <a:gd name="T16" fmla="*/ 1576 w 1581"/>
                <a:gd name="T17" fmla="*/ 1131 h 2517"/>
                <a:gd name="T18" fmla="*/ 1545 w 1581"/>
                <a:gd name="T19" fmla="*/ 885 h 2517"/>
                <a:gd name="T20" fmla="*/ 1486 w 1581"/>
                <a:gd name="T21" fmla="*/ 658 h 2517"/>
                <a:gd name="T22" fmla="*/ 1400 w 1581"/>
                <a:gd name="T23" fmla="*/ 458 h 2517"/>
                <a:gd name="T24" fmla="*/ 1293 w 1581"/>
                <a:gd name="T25" fmla="*/ 288 h 2517"/>
                <a:gd name="T26" fmla="*/ 1166 w 1581"/>
                <a:gd name="T27" fmla="*/ 151 h 2517"/>
                <a:gd name="T28" fmla="*/ 1026 w 1581"/>
                <a:gd name="T29" fmla="*/ 56 h 2517"/>
                <a:gd name="T30" fmla="*/ 872 w 1581"/>
                <a:gd name="T31" fmla="*/ 6 h 2517"/>
                <a:gd name="T32" fmla="*/ 710 w 1581"/>
                <a:gd name="T33" fmla="*/ 6 h 2517"/>
                <a:gd name="T34" fmla="*/ 555 w 1581"/>
                <a:gd name="T35" fmla="*/ 56 h 2517"/>
                <a:gd name="T36" fmla="*/ 414 w 1581"/>
                <a:gd name="T37" fmla="*/ 151 h 2517"/>
                <a:gd name="T38" fmla="*/ 288 w 1581"/>
                <a:gd name="T39" fmla="*/ 288 h 2517"/>
                <a:gd name="T40" fmla="*/ 181 w 1581"/>
                <a:gd name="T41" fmla="*/ 458 h 2517"/>
                <a:gd name="T42" fmla="*/ 96 w 1581"/>
                <a:gd name="T43" fmla="*/ 658 h 2517"/>
                <a:gd name="T44" fmla="*/ 35 w 1581"/>
                <a:gd name="T45" fmla="*/ 885 h 2517"/>
                <a:gd name="T46" fmla="*/ 4 w 1581"/>
                <a:gd name="T47" fmla="*/ 1131 h 2517"/>
                <a:gd name="T48" fmla="*/ 4 w 1581"/>
                <a:gd name="T49" fmla="*/ 1388 h 2517"/>
                <a:gd name="T50" fmla="*/ 35 w 1581"/>
                <a:gd name="T51" fmla="*/ 1634 h 2517"/>
                <a:gd name="T52" fmla="*/ 96 w 1581"/>
                <a:gd name="T53" fmla="*/ 1859 h 2517"/>
                <a:gd name="T54" fmla="*/ 181 w 1581"/>
                <a:gd name="T55" fmla="*/ 2058 h 2517"/>
                <a:gd name="T56" fmla="*/ 288 w 1581"/>
                <a:gd name="T57" fmla="*/ 2229 h 2517"/>
                <a:gd name="T58" fmla="*/ 414 w 1581"/>
                <a:gd name="T59" fmla="*/ 2365 h 2517"/>
                <a:gd name="T60" fmla="*/ 555 w 1581"/>
                <a:gd name="T61" fmla="*/ 2460 h 2517"/>
                <a:gd name="T62" fmla="*/ 710 w 1581"/>
                <a:gd name="T63" fmla="*/ 2511 h 25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581" h="2517">
                  <a:moveTo>
                    <a:pt x="790" y="2517"/>
                  </a:moveTo>
                  <a:lnTo>
                    <a:pt x="872" y="2511"/>
                  </a:lnTo>
                  <a:lnTo>
                    <a:pt x="950" y="2492"/>
                  </a:lnTo>
                  <a:lnTo>
                    <a:pt x="1026" y="2460"/>
                  </a:lnTo>
                  <a:lnTo>
                    <a:pt x="1099" y="2418"/>
                  </a:lnTo>
                  <a:lnTo>
                    <a:pt x="1166" y="2365"/>
                  </a:lnTo>
                  <a:lnTo>
                    <a:pt x="1232" y="2302"/>
                  </a:lnTo>
                  <a:lnTo>
                    <a:pt x="1293" y="2229"/>
                  </a:lnTo>
                  <a:lnTo>
                    <a:pt x="1349" y="2149"/>
                  </a:lnTo>
                  <a:lnTo>
                    <a:pt x="1400" y="2058"/>
                  </a:lnTo>
                  <a:lnTo>
                    <a:pt x="1446" y="1962"/>
                  </a:lnTo>
                  <a:lnTo>
                    <a:pt x="1486" y="1859"/>
                  </a:lnTo>
                  <a:lnTo>
                    <a:pt x="1520" y="1749"/>
                  </a:lnTo>
                  <a:lnTo>
                    <a:pt x="1545" y="1634"/>
                  </a:lnTo>
                  <a:lnTo>
                    <a:pt x="1564" y="1512"/>
                  </a:lnTo>
                  <a:lnTo>
                    <a:pt x="1576" y="1388"/>
                  </a:lnTo>
                  <a:lnTo>
                    <a:pt x="1581" y="1259"/>
                  </a:lnTo>
                  <a:lnTo>
                    <a:pt x="1576" y="1131"/>
                  </a:lnTo>
                  <a:lnTo>
                    <a:pt x="1564" y="1005"/>
                  </a:lnTo>
                  <a:lnTo>
                    <a:pt x="1545" y="885"/>
                  </a:lnTo>
                  <a:lnTo>
                    <a:pt x="1520" y="769"/>
                  </a:lnTo>
                  <a:lnTo>
                    <a:pt x="1486" y="658"/>
                  </a:lnTo>
                  <a:lnTo>
                    <a:pt x="1446" y="555"/>
                  </a:lnTo>
                  <a:lnTo>
                    <a:pt x="1400" y="458"/>
                  </a:lnTo>
                  <a:lnTo>
                    <a:pt x="1349" y="368"/>
                  </a:lnTo>
                  <a:lnTo>
                    <a:pt x="1293" y="288"/>
                  </a:lnTo>
                  <a:lnTo>
                    <a:pt x="1232" y="214"/>
                  </a:lnTo>
                  <a:lnTo>
                    <a:pt x="1166" y="151"/>
                  </a:lnTo>
                  <a:lnTo>
                    <a:pt x="1099" y="99"/>
                  </a:lnTo>
                  <a:lnTo>
                    <a:pt x="1026" y="56"/>
                  </a:lnTo>
                  <a:lnTo>
                    <a:pt x="950" y="25"/>
                  </a:lnTo>
                  <a:lnTo>
                    <a:pt x="872" y="6"/>
                  </a:lnTo>
                  <a:lnTo>
                    <a:pt x="790" y="0"/>
                  </a:lnTo>
                  <a:lnTo>
                    <a:pt x="710" y="6"/>
                  </a:lnTo>
                  <a:lnTo>
                    <a:pt x="630" y="25"/>
                  </a:lnTo>
                  <a:lnTo>
                    <a:pt x="555" y="56"/>
                  </a:lnTo>
                  <a:lnTo>
                    <a:pt x="483" y="99"/>
                  </a:lnTo>
                  <a:lnTo>
                    <a:pt x="414" y="151"/>
                  </a:lnTo>
                  <a:lnTo>
                    <a:pt x="349" y="214"/>
                  </a:lnTo>
                  <a:lnTo>
                    <a:pt x="288" y="288"/>
                  </a:lnTo>
                  <a:lnTo>
                    <a:pt x="231" y="368"/>
                  </a:lnTo>
                  <a:lnTo>
                    <a:pt x="181" y="458"/>
                  </a:lnTo>
                  <a:lnTo>
                    <a:pt x="134" y="555"/>
                  </a:lnTo>
                  <a:lnTo>
                    <a:pt x="96" y="658"/>
                  </a:lnTo>
                  <a:lnTo>
                    <a:pt x="63" y="769"/>
                  </a:lnTo>
                  <a:lnTo>
                    <a:pt x="35" y="885"/>
                  </a:lnTo>
                  <a:lnTo>
                    <a:pt x="17" y="1005"/>
                  </a:lnTo>
                  <a:lnTo>
                    <a:pt x="4" y="1131"/>
                  </a:lnTo>
                  <a:lnTo>
                    <a:pt x="0" y="1259"/>
                  </a:lnTo>
                  <a:lnTo>
                    <a:pt x="4" y="1388"/>
                  </a:lnTo>
                  <a:lnTo>
                    <a:pt x="17" y="1512"/>
                  </a:lnTo>
                  <a:lnTo>
                    <a:pt x="35" y="1634"/>
                  </a:lnTo>
                  <a:lnTo>
                    <a:pt x="63" y="1749"/>
                  </a:lnTo>
                  <a:lnTo>
                    <a:pt x="96" y="1859"/>
                  </a:lnTo>
                  <a:lnTo>
                    <a:pt x="134" y="1962"/>
                  </a:lnTo>
                  <a:lnTo>
                    <a:pt x="181" y="2058"/>
                  </a:lnTo>
                  <a:lnTo>
                    <a:pt x="231" y="2149"/>
                  </a:lnTo>
                  <a:lnTo>
                    <a:pt x="288" y="2229"/>
                  </a:lnTo>
                  <a:lnTo>
                    <a:pt x="349" y="2302"/>
                  </a:lnTo>
                  <a:lnTo>
                    <a:pt x="414" y="2365"/>
                  </a:lnTo>
                  <a:lnTo>
                    <a:pt x="483" y="2418"/>
                  </a:lnTo>
                  <a:lnTo>
                    <a:pt x="555" y="2460"/>
                  </a:lnTo>
                  <a:lnTo>
                    <a:pt x="630" y="2492"/>
                  </a:lnTo>
                  <a:lnTo>
                    <a:pt x="710" y="2511"/>
                  </a:lnTo>
                  <a:lnTo>
                    <a:pt x="790" y="2517"/>
                  </a:lnTo>
                  <a:close/>
                </a:path>
              </a:pathLst>
            </a:custGeom>
            <a:solidFill>
              <a:srgbClr val="B2D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5" name="Freeform 10"/>
            <p:cNvSpPr>
              <a:spLocks/>
            </p:cNvSpPr>
            <p:nvPr/>
          </p:nvSpPr>
          <p:spPr bwMode="auto">
            <a:xfrm>
              <a:off x="1999" y="946"/>
              <a:ext cx="1545" cy="2461"/>
            </a:xfrm>
            <a:custGeom>
              <a:avLst/>
              <a:gdLst>
                <a:gd name="T0" fmla="*/ 851 w 1545"/>
                <a:gd name="T1" fmla="*/ 2454 h 2461"/>
                <a:gd name="T2" fmla="*/ 1000 w 1545"/>
                <a:gd name="T3" fmla="*/ 2406 h 2461"/>
                <a:gd name="T4" fmla="*/ 1139 w 1545"/>
                <a:gd name="T5" fmla="*/ 2311 h 2461"/>
                <a:gd name="T6" fmla="*/ 1263 w 1545"/>
                <a:gd name="T7" fmla="*/ 2179 h 2461"/>
                <a:gd name="T8" fmla="*/ 1368 w 1545"/>
                <a:gd name="T9" fmla="*/ 2013 h 2461"/>
                <a:gd name="T10" fmla="*/ 1452 w 1545"/>
                <a:gd name="T11" fmla="*/ 1817 h 2461"/>
                <a:gd name="T12" fmla="*/ 1509 w 1545"/>
                <a:gd name="T13" fmla="*/ 1596 h 2461"/>
                <a:gd name="T14" fmla="*/ 1541 w 1545"/>
                <a:gd name="T15" fmla="*/ 1357 h 2461"/>
                <a:gd name="T16" fmla="*/ 1541 w 1545"/>
                <a:gd name="T17" fmla="*/ 1104 h 2461"/>
                <a:gd name="T18" fmla="*/ 1509 w 1545"/>
                <a:gd name="T19" fmla="*/ 864 h 2461"/>
                <a:gd name="T20" fmla="*/ 1452 w 1545"/>
                <a:gd name="T21" fmla="*/ 644 h 2461"/>
                <a:gd name="T22" fmla="*/ 1368 w 1545"/>
                <a:gd name="T23" fmla="*/ 448 h 2461"/>
                <a:gd name="T24" fmla="*/ 1263 w 1545"/>
                <a:gd name="T25" fmla="*/ 280 h 2461"/>
                <a:gd name="T26" fmla="*/ 1139 w 1545"/>
                <a:gd name="T27" fmla="*/ 147 h 2461"/>
                <a:gd name="T28" fmla="*/ 1000 w 1545"/>
                <a:gd name="T29" fmla="*/ 55 h 2461"/>
                <a:gd name="T30" fmla="*/ 851 w 1545"/>
                <a:gd name="T31" fmla="*/ 6 h 2461"/>
                <a:gd name="T32" fmla="*/ 691 w 1545"/>
                <a:gd name="T33" fmla="*/ 6 h 2461"/>
                <a:gd name="T34" fmla="*/ 542 w 1545"/>
                <a:gd name="T35" fmla="*/ 55 h 2461"/>
                <a:gd name="T36" fmla="*/ 403 w 1545"/>
                <a:gd name="T37" fmla="*/ 147 h 2461"/>
                <a:gd name="T38" fmla="*/ 279 w 1545"/>
                <a:gd name="T39" fmla="*/ 280 h 2461"/>
                <a:gd name="T40" fmla="*/ 176 w 1545"/>
                <a:gd name="T41" fmla="*/ 448 h 2461"/>
                <a:gd name="T42" fmla="*/ 92 w 1545"/>
                <a:gd name="T43" fmla="*/ 644 h 2461"/>
                <a:gd name="T44" fmla="*/ 33 w 1545"/>
                <a:gd name="T45" fmla="*/ 864 h 2461"/>
                <a:gd name="T46" fmla="*/ 4 w 1545"/>
                <a:gd name="T47" fmla="*/ 1104 h 2461"/>
                <a:gd name="T48" fmla="*/ 4 w 1545"/>
                <a:gd name="T49" fmla="*/ 1357 h 2461"/>
                <a:gd name="T50" fmla="*/ 33 w 1545"/>
                <a:gd name="T51" fmla="*/ 1596 h 2461"/>
                <a:gd name="T52" fmla="*/ 92 w 1545"/>
                <a:gd name="T53" fmla="*/ 1817 h 2461"/>
                <a:gd name="T54" fmla="*/ 176 w 1545"/>
                <a:gd name="T55" fmla="*/ 2013 h 2461"/>
                <a:gd name="T56" fmla="*/ 279 w 1545"/>
                <a:gd name="T57" fmla="*/ 2179 h 2461"/>
                <a:gd name="T58" fmla="*/ 403 w 1545"/>
                <a:gd name="T59" fmla="*/ 2311 h 2461"/>
                <a:gd name="T60" fmla="*/ 542 w 1545"/>
                <a:gd name="T61" fmla="*/ 2406 h 2461"/>
                <a:gd name="T62" fmla="*/ 691 w 1545"/>
                <a:gd name="T63" fmla="*/ 2454 h 246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545" h="2461">
                  <a:moveTo>
                    <a:pt x="771" y="2461"/>
                  </a:moveTo>
                  <a:lnTo>
                    <a:pt x="851" y="2454"/>
                  </a:lnTo>
                  <a:lnTo>
                    <a:pt x="927" y="2435"/>
                  </a:lnTo>
                  <a:lnTo>
                    <a:pt x="1000" y="2406"/>
                  </a:lnTo>
                  <a:lnTo>
                    <a:pt x="1072" y="2364"/>
                  </a:lnTo>
                  <a:lnTo>
                    <a:pt x="1139" y="2311"/>
                  </a:lnTo>
                  <a:lnTo>
                    <a:pt x="1204" y="2250"/>
                  </a:lnTo>
                  <a:lnTo>
                    <a:pt x="1263" y="2179"/>
                  </a:lnTo>
                  <a:lnTo>
                    <a:pt x="1318" y="2101"/>
                  </a:lnTo>
                  <a:lnTo>
                    <a:pt x="1368" y="2013"/>
                  </a:lnTo>
                  <a:lnTo>
                    <a:pt x="1412" y="1918"/>
                  </a:lnTo>
                  <a:lnTo>
                    <a:pt x="1452" y="1817"/>
                  </a:lnTo>
                  <a:lnTo>
                    <a:pt x="1484" y="1710"/>
                  </a:lnTo>
                  <a:lnTo>
                    <a:pt x="1509" y="1596"/>
                  </a:lnTo>
                  <a:lnTo>
                    <a:pt x="1530" y="1478"/>
                  </a:lnTo>
                  <a:lnTo>
                    <a:pt x="1541" y="1357"/>
                  </a:lnTo>
                  <a:lnTo>
                    <a:pt x="1545" y="1230"/>
                  </a:lnTo>
                  <a:lnTo>
                    <a:pt x="1541" y="1104"/>
                  </a:lnTo>
                  <a:lnTo>
                    <a:pt x="1530" y="982"/>
                  </a:lnTo>
                  <a:lnTo>
                    <a:pt x="1509" y="864"/>
                  </a:lnTo>
                  <a:lnTo>
                    <a:pt x="1484" y="751"/>
                  </a:lnTo>
                  <a:lnTo>
                    <a:pt x="1452" y="644"/>
                  </a:lnTo>
                  <a:lnTo>
                    <a:pt x="1412" y="543"/>
                  </a:lnTo>
                  <a:lnTo>
                    <a:pt x="1368" y="448"/>
                  </a:lnTo>
                  <a:lnTo>
                    <a:pt x="1318" y="360"/>
                  </a:lnTo>
                  <a:lnTo>
                    <a:pt x="1263" y="280"/>
                  </a:lnTo>
                  <a:lnTo>
                    <a:pt x="1204" y="210"/>
                  </a:lnTo>
                  <a:lnTo>
                    <a:pt x="1139" y="147"/>
                  </a:lnTo>
                  <a:lnTo>
                    <a:pt x="1072" y="97"/>
                  </a:lnTo>
                  <a:lnTo>
                    <a:pt x="1000" y="55"/>
                  </a:lnTo>
                  <a:lnTo>
                    <a:pt x="927" y="25"/>
                  </a:lnTo>
                  <a:lnTo>
                    <a:pt x="851" y="6"/>
                  </a:lnTo>
                  <a:lnTo>
                    <a:pt x="771" y="0"/>
                  </a:lnTo>
                  <a:lnTo>
                    <a:pt x="691" y="6"/>
                  </a:lnTo>
                  <a:lnTo>
                    <a:pt x="616" y="25"/>
                  </a:lnTo>
                  <a:lnTo>
                    <a:pt x="542" y="55"/>
                  </a:lnTo>
                  <a:lnTo>
                    <a:pt x="471" y="97"/>
                  </a:lnTo>
                  <a:lnTo>
                    <a:pt x="403" y="147"/>
                  </a:lnTo>
                  <a:lnTo>
                    <a:pt x="340" y="210"/>
                  </a:lnTo>
                  <a:lnTo>
                    <a:pt x="279" y="280"/>
                  </a:lnTo>
                  <a:lnTo>
                    <a:pt x="225" y="360"/>
                  </a:lnTo>
                  <a:lnTo>
                    <a:pt x="176" y="448"/>
                  </a:lnTo>
                  <a:lnTo>
                    <a:pt x="132" y="543"/>
                  </a:lnTo>
                  <a:lnTo>
                    <a:pt x="92" y="644"/>
                  </a:lnTo>
                  <a:lnTo>
                    <a:pt x="61" y="751"/>
                  </a:lnTo>
                  <a:lnTo>
                    <a:pt x="33" y="864"/>
                  </a:lnTo>
                  <a:lnTo>
                    <a:pt x="14" y="982"/>
                  </a:lnTo>
                  <a:lnTo>
                    <a:pt x="4" y="1104"/>
                  </a:lnTo>
                  <a:lnTo>
                    <a:pt x="0" y="1230"/>
                  </a:lnTo>
                  <a:lnTo>
                    <a:pt x="4" y="1357"/>
                  </a:lnTo>
                  <a:lnTo>
                    <a:pt x="14" y="1478"/>
                  </a:lnTo>
                  <a:lnTo>
                    <a:pt x="33" y="1596"/>
                  </a:lnTo>
                  <a:lnTo>
                    <a:pt x="61" y="1710"/>
                  </a:lnTo>
                  <a:lnTo>
                    <a:pt x="92" y="1817"/>
                  </a:lnTo>
                  <a:lnTo>
                    <a:pt x="132" y="1918"/>
                  </a:lnTo>
                  <a:lnTo>
                    <a:pt x="176" y="2013"/>
                  </a:lnTo>
                  <a:lnTo>
                    <a:pt x="225" y="2101"/>
                  </a:lnTo>
                  <a:lnTo>
                    <a:pt x="279" y="2179"/>
                  </a:lnTo>
                  <a:lnTo>
                    <a:pt x="340" y="2250"/>
                  </a:lnTo>
                  <a:lnTo>
                    <a:pt x="403" y="2311"/>
                  </a:lnTo>
                  <a:lnTo>
                    <a:pt x="471" y="2364"/>
                  </a:lnTo>
                  <a:lnTo>
                    <a:pt x="542" y="2406"/>
                  </a:lnTo>
                  <a:lnTo>
                    <a:pt x="616" y="2435"/>
                  </a:lnTo>
                  <a:lnTo>
                    <a:pt x="691" y="2454"/>
                  </a:lnTo>
                  <a:lnTo>
                    <a:pt x="771" y="2461"/>
                  </a:lnTo>
                  <a:close/>
                </a:path>
              </a:pathLst>
            </a:custGeom>
            <a:solidFill>
              <a:srgbClr val="B5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6" name="Freeform 11"/>
            <p:cNvSpPr>
              <a:spLocks/>
            </p:cNvSpPr>
            <p:nvPr/>
          </p:nvSpPr>
          <p:spPr bwMode="auto">
            <a:xfrm>
              <a:off x="2015" y="973"/>
              <a:ext cx="1510" cy="2404"/>
            </a:xfrm>
            <a:custGeom>
              <a:avLst/>
              <a:gdLst>
                <a:gd name="T0" fmla="*/ 833 w 1510"/>
                <a:gd name="T1" fmla="*/ 2398 h 2404"/>
                <a:gd name="T2" fmla="*/ 980 w 1510"/>
                <a:gd name="T3" fmla="*/ 2349 h 2404"/>
                <a:gd name="T4" fmla="*/ 1115 w 1510"/>
                <a:gd name="T5" fmla="*/ 2259 h 2404"/>
                <a:gd name="T6" fmla="*/ 1237 w 1510"/>
                <a:gd name="T7" fmla="*/ 2129 h 2404"/>
                <a:gd name="T8" fmla="*/ 1338 w 1510"/>
                <a:gd name="T9" fmla="*/ 1967 h 2404"/>
                <a:gd name="T10" fmla="*/ 1419 w 1510"/>
                <a:gd name="T11" fmla="*/ 1775 h 2404"/>
                <a:gd name="T12" fmla="*/ 1476 w 1510"/>
                <a:gd name="T13" fmla="*/ 1561 h 2404"/>
                <a:gd name="T14" fmla="*/ 1506 w 1510"/>
                <a:gd name="T15" fmla="*/ 1325 h 2404"/>
                <a:gd name="T16" fmla="*/ 1506 w 1510"/>
                <a:gd name="T17" fmla="*/ 1081 h 2404"/>
                <a:gd name="T18" fmla="*/ 1476 w 1510"/>
                <a:gd name="T19" fmla="*/ 846 h 2404"/>
                <a:gd name="T20" fmla="*/ 1419 w 1510"/>
                <a:gd name="T21" fmla="*/ 629 h 2404"/>
                <a:gd name="T22" fmla="*/ 1338 w 1510"/>
                <a:gd name="T23" fmla="*/ 438 h 2404"/>
                <a:gd name="T24" fmla="*/ 1237 w 1510"/>
                <a:gd name="T25" fmla="*/ 276 h 2404"/>
                <a:gd name="T26" fmla="*/ 1115 w 1510"/>
                <a:gd name="T27" fmla="*/ 146 h 2404"/>
                <a:gd name="T28" fmla="*/ 980 w 1510"/>
                <a:gd name="T29" fmla="*/ 55 h 2404"/>
                <a:gd name="T30" fmla="*/ 833 w 1510"/>
                <a:gd name="T31" fmla="*/ 7 h 2404"/>
                <a:gd name="T32" fmla="*/ 677 w 1510"/>
                <a:gd name="T33" fmla="*/ 7 h 2404"/>
                <a:gd name="T34" fmla="*/ 530 w 1510"/>
                <a:gd name="T35" fmla="*/ 55 h 2404"/>
                <a:gd name="T36" fmla="*/ 396 w 1510"/>
                <a:gd name="T37" fmla="*/ 146 h 2404"/>
                <a:gd name="T38" fmla="*/ 276 w 1510"/>
                <a:gd name="T39" fmla="*/ 276 h 2404"/>
                <a:gd name="T40" fmla="*/ 173 w 1510"/>
                <a:gd name="T41" fmla="*/ 438 h 2404"/>
                <a:gd name="T42" fmla="*/ 91 w 1510"/>
                <a:gd name="T43" fmla="*/ 629 h 2404"/>
                <a:gd name="T44" fmla="*/ 34 w 1510"/>
                <a:gd name="T45" fmla="*/ 846 h 2404"/>
                <a:gd name="T46" fmla="*/ 5 w 1510"/>
                <a:gd name="T47" fmla="*/ 1081 h 2404"/>
                <a:gd name="T48" fmla="*/ 5 w 1510"/>
                <a:gd name="T49" fmla="*/ 1325 h 2404"/>
                <a:gd name="T50" fmla="*/ 34 w 1510"/>
                <a:gd name="T51" fmla="*/ 1561 h 2404"/>
                <a:gd name="T52" fmla="*/ 91 w 1510"/>
                <a:gd name="T53" fmla="*/ 1775 h 2404"/>
                <a:gd name="T54" fmla="*/ 173 w 1510"/>
                <a:gd name="T55" fmla="*/ 1967 h 2404"/>
                <a:gd name="T56" fmla="*/ 276 w 1510"/>
                <a:gd name="T57" fmla="*/ 2129 h 2404"/>
                <a:gd name="T58" fmla="*/ 396 w 1510"/>
                <a:gd name="T59" fmla="*/ 2259 h 2404"/>
                <a:gd name="T60" fmla="*/ 530 w 1510"/>
                <a:gd name="T61" fmla="*/ 2349 h 2404"/>
                <a:gd name="T62" fmla="*/ 677 w 1510"/>
                <a:gd name="T63" fmla="*/ 2398 h 240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510" h="2404">
                  <a:moveTo>
                    <a:pt x="755" y="2404"/>
                  </a:moveTo>
                  <a:lnTo>
                    <a:pt x="833" y="2398"/>
                  </a:lnTo>
                  <a:lnTo>
                    <a:pt x="909" y="2379"/>
                  </a:lnTo>
                  <a:lnTo>
                    <a:pt x="980" y="2349"/>
                  </a:lnTo>
                  <a:lnTo>
                    <a:pt x="1049" y="2309"/>
                  </a:lnTo>
                  <a:lnTo>
                    <a:pt x="1115" y="2259"/>
                  </a:lnTo>
                  <a:lnTo>
                    <a:pt x="1178" y="2198"/>
                  </a:lnTo>
                  <a:lnTo>
                    <a:pt x="1237" y="2129"/>
                  </a:lnTo>
                  <a:lnTo>
                    <a:pt x="1289" y="2053"/>
                  </a:lnTo>
                  <a:lnTo>
                    <a:pt x="1338" y="1967"/>
                  </a:lnTo>
                  <a:lnTo>
                    <a:pt x="1382" y="1874"/>
                  </a:lnTo>
                  <a:lnTo>
                    <a:pt x="1419" y="1775"/>
                  </a:lnTo>
                  <a:lnTo>
                    <a:pt x="1451" y="1670"/>
                  </a:lnTo>
                  <a:lnTo>
                    <a:pt x="1476" y="1561"/>
                  </a:lnTo>
                  <a:lnTo>
                    <a:pt x="1495" y="1445"/>
                  </a:lnTo>
                  <a:lnTo>
                    <a:pt x="1506" y="1325"/>
                  </a:lnTo>
                  <a:lnTo>
                    <a:pt x="1510" y="1203"/>
                  </a:lnTo>
                  <a:lnTo>
                    <a:pt x="1506" y="1081"/>
                  </a:lnTo>
                  <a:lnTo>
                    <a:pt x="1495" y="962"/>
                  </a:lnTo>
                  <a:lnTo>
                    <a:pt x="1476" y="846"/>
                  </a:lnTo>
                  <a:lnTo>
                    <a:pt x="1451" y="734"/>
                  </a:lnTo>
                  <a:lnTo>
                    <a:pt x="1419" y="629"/>
                  </a:lnTo>
                  <a:lnTo>
                    <a:pt x="1382" y="530"/>
                  </a:lnTo>
                  <a:lnTo>
                    <a:pt x="1338" y="438"/>
                  </a:lnTo>
                  <a:lnTo>
                    <a:pt x="1289" y="352"/>
                  </a:lnTo>
                  <a:lnTo>
                    <a:pt x="1237" y="276"/>
                  </a:lnTo>
                  <a:lnTo>
                    <a:pt x="1178" y="207"/>
                  </a:lnTo>
                  <a:lnTo>
                    <a:pt x="1115" y="146"/>
                  </a:lnTo>
                  <a:lnTo>
                    <a:pt x="1049" y="95"/>
                  </a:lnTo>
                  <a:lnTo>
                    <a:pt x="980" y="55"/>
                  </a:lnTo>
                  <a:lnTo>
                    <a:pt x="909" y="26"/>
                  </a:lnTo>
                  <a:lnTo>
                    <a:pt x="833" y="7"/>
                  </a:lnTo>
                  <a:lnTo>
                    <a:pt x="755" y="0"/>
                  </a:lnTo>
                  <a:lnTo>
                    <a:pt x="677" y="7"/>
                  </a:lnTo>
                  <a:lnTo>
                    <a:pt x="604" y="26"/>
                  </a:lnTo>
                  <a:lnTo>
                    <a:pt x="530" y="55"/>
                  </a:lnTo>
                  <a:lnTo>
                    <a:pt x="461" y="95"/>
                  </a:lnTo>
                  <a:lnTo>
                    <a:pt x="396" y="146"/>
                  </a:lnTo>
                  <a:lnTo>
                    <a:pt x="333" y="207"/>
                  </a:lnTo>
                  <a:lnTo>
                    <a:pt x="276" y="276"/>
                  </a:lnTo>
                  <a:lnTo>
                    <a:pt x="221" y="352"/>
                  </a:lnTo>
                  <a:lnTo>
                    <a:pt x="173" y="438"/>
                  </a:lnTo>
                  <a:lnTo>
                    <a:pt x="129" y="530"/>
                  </a:lnTo>
                  <a:lnTo>
                    <a:pt x="91" y="629"/>
                  </a:lnTo>
                  <a:lnTo>
                    <a:pt x="59" y="734"/>
                  </a:lnTo>
                  <a:lnTo>
                    <a:pt x="34" y="846"/>
                  </a:lnTo>
                  <a:lnTo>
                    <a:pt x="15" y="962"/>
                  </a:lnTo>
                  <a:lnTo>
                    <a:pt x="5" y="1081"/>
                  </a:lnTo>
                  <a:lnTo>
                    <a:pt x="0" y="1203"/>
                  </a:lnTo>
                  <a:lnTo>
                    <a:pt x="5" y="1325"/>
                  </a:lnTo>
                  <a:lnTo>
                    <a:pt x="15" y="1445"/>
                  </a:lnTo>
                  <a:lnTo>
                    <a:pt x="34" y="1561"/>
                  </a:lnTo>
                  <a:lnTo>
                    <a:pt x="59" y="1670"/>
                  </a:lnTo>
                  <a:lnTo>
                    <a:pt x="91" y="1775"/>
                  </a:lnTo>
                  <a:lnTo>
                    <a:pt x="129" y="1874"/>
                  </a:lnTo>
                  <a:lnTo>
                    <a:pt x="173" y="1967"/>
                  </a:lnTo>
                  <a:lnTo>
                    <a:pt x="221" y="2053"/>
                  </a:lnTo>
                  <a:lnTo>
                    <a:pt x="276" y="2129"/>
                  </a:lnTo>
                  <a:lnTo>
                    <a:pt x="333" y="2198"/>
                  </a:lnTo>
                  <a:lnTo>
                    <a:pt x="396" y="2259"/>
                  </a:lnTo>
                  <a:lnTo>
                    <a:pt x="461" y="2309"/>
                  </a:lnTo>
                  <a:lnTo>
                    <a:pt x="530" y="2349"/>
                  </a:lnTo>
                  <a:lnTo>
                    <a:pt x="604" y="2379"/>
                  </a:lnTo>
                  <a:lnTo>
                    <a:pt x="677" y="2398"/>
                  </a:lnTo>
                  <a:lnTo>
                    <a:pt x="755" y="2404"/>
                  </a:lnTo>
                  <a:close/>
                </a:path>
              </a:pathLst>
            </a:custGeom>
            <a:solidFill>
              <a:srgbClr val="BCD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7" name="Freeform 12"/>
            <p:cNvSpPr>
              <a:spLocks/>
            </p:cNvSpPr>
            <p:nvPr/>
          </p:nvSpPr>
          <p:spPr bwMode="auto">
            <a:xfrm>
              <a:off x="2034" y="1003"/>
              <a:ext cx="1474" cy="2347"/>
            </a:xfrm>
            <a:custGeom>
              <a:avLst/>
              <a:gdLst>
                <a:gd name="T0" fmla="*/ 812 w 1474"/>
                <a:gd name="T1" fmla="*/ 2340 h 2347"/>
                <a:gd name="T2" fmla="*/ 955 w 1474"/>
                <a:gd name="T3" fmla="*/ 2294 h 2347"/>
                <a:gd name="T4" fmla="*/ 1087 w 1474"/>
                <a:gd name="T5" fmla="*/ 2206 h 2347"/>
                <a:gd name="T6" fmla="*/ 1205 w 1474"/>
                <a:gd name="T7" fmla="*/ 2080 h 2347"/>
                <a:gd name="T8" fmla="*/ 1306 w 1474"/>
                <a:gd name="T9" fmla="*/ 1920 h 2347"/>
                <a:gd name="T10" fmla="*/ 1386 w 1474"/>
                <a:gd name="T11" fmla="*/ 1733 h 2347"/>
                <a:gd name="T12" fmla="*/ 1440 w 1474"/>
                <a:gd name="T13" fmla="*/ 1522 h 2347"/>
                <a:gd name="T14" fmla="*/ 1470 w 1474"/>
                <a:gd name="T15" fmla="*/ 1293 h 2347"/>
                <a:gd name="T16" fmla="*/ 1470 w 1474"/>
                <a:gd name="T17" fmla="*/ 1053 h 2347"/>
                <a:gd name="T18" fmla="*/ 1440 w 1474"/>
                <a:gd name="T19" fmla="*/ 824 h 2347"/>
                <a:gd name="T20" fmla="*/ 1386 w 1474"/>
                <a:gd name="T21" fmla="*/ 614 h 2347"/>
                <a:gd name="T22" fmla="*/ 1306 w 1474"/>
                <a:gd name="T23" fmla="*/ 427 h 2347"/>
                <a:gd name="T24" fmla="*/ 1205 w 1474"/>
                <a:gd name="T25" fmla="*/ 267 h 2347"/>
                <a:gd name="T26" fmla="*/ 1087 w 1474"/>
                <a:gd name="T27" fmla="*/ 141 h 2347"/>
                <a:gd name="T28" fmla="*/ 955 w 1474"/>
                <a:gd name="T29" fmla="*/ 53 h 2347"/>
                <a:gd name="T30" fmla="*/ 812 w 1474"/>
                <a:gd name="T31" fmla="*/ 6 h 2347"/>
                <a:gd name="T32" fmla="*/ 660 w 1474"/>
                <a:gd name="T33" fmla="*/ 6 h 2347"/>
                <a:gd name="T34" fmla="*/ 518 w 1474"/>
                <a:gd name="T35" fmla="*/ 53 h 2347"/>
                <a:gd name="T36" fmla="*/ 385 w 1474"/>
                <a:gd name="T37" fmla="*/ 141 h 2347"/>
                <a:gd name="T38" fmla="*/ 267 w 1474"/>
                <a:gd name="T39" fmla="*/ 267 h 2347"/>
                <a:gd name="T40" fmla="*/ 169 w 1474"/>
                <a:gd name="T41" fmla="*/ 427 h 2347"/>
                <a:gd name="T42" fmla="*/ 89 w 1474"/>
                <a:gd name="T43" fmla="*/ 614 h 2347"/>
                <a:gd name="T44" fmla="*/ 34 w 1474"/>
                <a:gd name="T45" fmla="*/ 824 h 2347"/>
                <a:gd name="T46" fmla="*/ 5 w 1474"/>
                <a:gd name="T47" fmla="*/ 1053 h 2347"/>
                <a:gd name="T48" fmla="*/ 5 w 1474"/>
                <a:gd name="T49" fmla="*/ 1293 h 2347"/>
                <a:gd name="T50" fmla="*/ 34 w 1474"/>
                <a:gd name="T51" fmla="*/ 1522 h 2347"/>
                <a:gd name="T52" fmla="*/ 89 w 1474"/>
                <a:gd name="T53" fmla="*/ 1733 h 2347"/>
                <a:gd name="T54" fmla="*/ 169 w 1474"/>
                <a:gd name="T55" fmla="*/ 1920 h 2347"/>
                <a:gd name="T56" fmla="*/ 267 w 1474"/>
                <a:gd name="T57" fmla="*/ 2080 h 2347"/>
                <a:gd name="T58" fmla="*/ 385 w 1474"/>
                <a:gd name="T59" fmla="*/ 2206 h 2347"/>
                <a:gd name="T60" fmla="*/ 518 w 1474"/>
                <a:gd name="T61" fmla="*/ 2294 h 2347"/>
                <a:gd name="T62" fmla="*/ 660 w 1474"/>
                <a:gd name="T63" fmla="*/ 2340 h 23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74" h="2347">
                  <a:moveTo>
                    <a:pt x="736" y="2347"/>
                  </a:moveTo>
                  <a:lnTo>
                    <a:pt x="812" y="2340"/>
                  </a:lnTo>
                  <a:lnTo>
                    <a:pt x="885" y="2324"/>
                  </a:lnTo>
                  <a:lnTo>
                    <a:pt x="955" y="2294"/>
                  </a:lnTo>
                  <a:lnTo>
                    <a:pt x="1024" y="2254"/>
                  </a:lnTo>
                  <a:lnTo>
                    <a:pt x="1087" y="2206"/>
                  </a:lnTo>
                  <a:lnTo>
                    <a:pt x="1148" y="2147"/>
                  </a:lnTo>
                  <a:lnTo>
                    <a:pt x="1205" y="2080"/>
                  </a:lnTo>
                  <a:lnTo>
                    <a:pt x="1258" y="2002"/>
                  </a:lnTo>
                  <a:lnTo>
                    <a:pt x="1306" y="1920"/>
                  </a:lnTo>
                  <a:lnTo>
                    <a:pt x="1348" y="1829"/>
                  </a:lnTo>
                  <a:lnTo>
                    <a:pt x="1386" y="1733"/>
                  </a:lnTo>
                  <a:lnTo>
                    <a:pt x="1415" y="1630"/>
                  </a:lnTo>
                  <a:lnTo>
                    <a:pt x="1440" y="1522"/>
                  </a:lnTo>
                  <a:lnTo>
                    <a:pt x="1459" y="1409"/>
                  </a:lnTo>
                  <a:lnTo>
                    <a:pt x="1470" y="1293"/>
                  </a:lnTo>
                  <a:lnTo>
                    <a:pt x="1474" y="1173"/>
                  </a:lnTo>
                  <a:lnTo>
                    <a:pt x="1470" y="1053"/>
                  </a:lnTo>
                  <a:lnTo>
                    <a:pt x="1459" y="936"/>
                  </a:lnTo>
                  <a:lnTo>
                    <a:pt x="1440" y="824"/>
                  </a:lnTo>
                  <a:lnTo>
                    <a:pt x="1415" y="715"/>
                  </a:lnTo>
                  <a:lnTo>
                    <a:pt x="1386" y="614"/>
                  </a:lnTo>
                  <a:lnTo>
                    <a:pt x="1348" y="517"/>
                  </a:lnTo>
                  <a:lnTo>
                    <a:pt x="1306" y="427"/>
                  </a:lnTo>
                  <a:lnTo>
                    <a:pt x="1258" y="343"/>
                  </a:lnTo>
                  <a:lnTo>
                    <a:pt x="1205" y="267"/>
                  </a:lnTo>
                  <a:lnTo>
                    <a:pt x="1148" y="200"/>
                  </a:lnTo>
                  <a:lnTo>
                    <a:pt x="1087" y="141"/>
                  </a:lnTo>
                  <a:lnTo>
                    <a:pt x="1024" y="92"/>
                  </a:lnTo>
                  <a:lnTo>
                    <a:pt x="955" y="53"/>
                  </a:lnTo>
                  <a:lnTo>
                    <a:pt x="885" y="23"/>
                  </a:lnTo>
                  <a:lnTo>
                    <a:pt x="812" y="6"/>
                  </a:lnTo>
                  <a:lnTo>
                    <a:pt x="736" y="0"/>
                  </a:lnTo>
                  <a:lnTo>
                    <a:pt x="660" y="6"/>
                  </a:lnTo>
                  <a:lnTo>
                    <a:pt x="589" y="23"/>
                  </a:lnTo>
                  <a:lnTo>
                    <a:pt x="518" y="53"/>
                  </a:lnTo>
                  <a:lnTo>
                    <a:pt x="450" y="92"/>
                  </a:lnTo>
                  <a:lnTo>
                    <a:pt x="385" y="141"/>
                  </a:lnTo>
                  <a:lnTo>
                    <a:pt x="324" y="200"/>
                  </a:lnTo>
                  <a:lnTo>
                    <a:pt x="267" y="267"/>
                  </a:lnTo>
                  <a:lnTo>
                    <a:pt x="217" y="343"/>
                  </a:lnTo>
                  <a:lnTo>
                    <a:pt x="169" y="427"/>
                  </a:lnTo>
                  <a:lnTo>
                    <a:pt x="127" y="517"/>
                  </a:lnTo>
                  <a:lnTo>
                    <a:pt x="89" y="614"/>
                  </a:lnTo>
                  <a:lnTo>
                    <a:pt x="59" y="715"/>
                  </a:lnTo>
                  <a:lnTo>
                    <a:pt x="34" y="824"/>
                  </a:lnTo>
                  <a:lnTo>
                    <a:pt x="15" y="936"/>
                  </a:lnTo>
                  <a:lnTo>
                    <a:pt x="5" y="1053"/>
                  </a:lnTo>
                  <a:lnTo>
                    <a:pt x="0" y="1173"/>
                  </a:lnTo>
                  <a:lnTo>
                    <a:pt x="5" y="1293"/>
                  </a:lnTo>
                  <a:lnTo>
                    <a:pt x="15" y="1409"/>
                  </a:lnTo>
                  <a:lnTo>
                    <a:pt x="34" y="1522"/>
                  </a:lnTo>
                  <a:lnTo>
                    <a:pt x="59" y="1630"/>
                  </a:lnTo>
                  <a:lnTo>
                    <a:pt x="89" y="1733"/>
                  </a:lnTo>
                  <a:lnTo>
                    <a:pt x="127" y="1829"/>
                  </a:lnTo>
                  <a:lnTo>
                    <a:pt x="169" y="1920"/>
                  </a:lnTo>
                  <a:lnTo>
                    <a:pt x="217" y="2002"/>
                  </a:lnTo>
                  <a:lnTo>
                    <a:pt x="267" y="2080"/>
                  </a:lnTo>
                  <a:lnTo>
                    <a:pt x="324" y="2147"/>
                  </a:lnTo>
                  <a:lnTo>
                    <a:pt x="385" y="2206"/>
                  </a:lnTo>
                  <a:lnTo>
                    <a:pt x="450" y="2254"/>
                  </a:lnTo>
                  <a:lnTo>
                    <a:pt x="518" y="2294"/>
                  </a:lnTo>
                  <a:lnTo>
                    <a:pt x="589" y="2324"/>
                  </a:lnTo>
                  <a:lnTo>
                    <a:pt x="660" y="2340"/>
                  </a:lnTo>
                  <a:lnTo>
                    <a:pt x="736" y="2347"/>
                  </a:lnTo>
                  <a:close/>
                </a:path>
              </a:pathLst>
            </a:custGeom>
            <a:solidFill>
              <a:srgbClr val="C1D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8" name="Freeform 13"/>
            <p:cNvSpPr>
              <a:spLocks/>
            </p:cNvSpPr>
            <p:nvPr/>
          </p:nvSpPr>
          <p:spPr bwMode="auto">
            <a:xfrm>
              <a:off x="2051" y="1030"/>
              <a:ext cx="1440" cy="2290"/>
            </a:xfrm>
            <a:custGeom>
              <a:avLst/>
              <a:gdLst>
                <a:gd name="T0" fmla="*/ 793 w 1440"/>
                <a:gd name="T1" fmla="*/ 2284 h 2290"/>
                <a:gd name="T2" fmla="*/ 934 w 1440"/>
                <a:gd name="T3" fmla="*/ 2240 h 2290"/>
                <a:gd name="T4" fmla="*/ 1062 w 1440"/>
                <a:gd name="T5" fmla="*/ 2152 h 2290"/>
                <a:gd name="T6" fmla="*/ 1177 w 1440"/>
                <a:gd name="T7" fmla="*/ 2030 h 2290"/>
                <a:gd name="T8" fmla="*/ 1276 w 1440"/>
                <a:gd name="T9" fmla="*/ 1874 h 2290"/>
                <a:gd name="T10" fmla="*/ 1354 w 1440"/>
                <a:gd name="T11" fmla="*/ 1691 h 2290"/>
                <a:gd name="T12" fmla="*/ 1409 w 1440"/>
                <a:gd name="T13" fmla="*/ 1487 h 2290"/>
                <a:gd name="T14" fmla="*/ 1436 w 1440"/>
                <a:gd name="T15" fmla="*/ 1264 h 2290"/>
                <a:gd name="T16" fmla="*/ 1436 w 1440"/>
                <a:gd name="T17" fmla="*/ 1029 h 2290"/>
                <a:gd name="T18" fmla="*/ 1409 w 1440"/>
                <a:gd name="T19" fmla="*/ 806 h 2290"/>
                <a:gd name="T20" fmla="*/ 1354 w 1440"/>
                <a:gd name="T21" fmla="*/ 600 h 2290"/>
                <a:gd name="T22" fmla="*/ 1276 w 1440"/>
                <a:gd name="T23" fmla="*/ 417 h 2290"/>
                <a:gd name="T24" fmla="*/ 1177 w 1440"/>
                <a:gd name="T25" fmla="*/ 261 h 2290"/>
                <a:gd name="T26" fmla="*/ 1062 w 1440"/>
                <a:gd name="T27" fmla="*/ 139 h 2290"/>
                <a:gd name="T28" fmla="*/ 934 w 1440"/>
                <a:gd name="T29" fmla="*/ 53 h 2290"/>
                <a:gd name="T30" fmla="*/ 793 w 1440"/>
                <a:gd name="T31" fmla="*/ 7 h 2290"/>
                <a:gd name="T32" fmla="*/ 646 w 1440"/>
                <a:gd name="T33" fmla="*/ 7 h 2290"/>
                <a:gd name="T34" fmla="*/ 505 w 1440"/>
                <a:gd name="T35" fmla="*/ 53 h 2290"/>
                <a:gd name="T36" fmla="*/ 377 w 1440"/>
                <a:gd name="T37" fmla="*/ 139 h 2290"/>
                <a:gd name="T38" fmla="*/ 261 w 1440"/>
                <a:gd name="T39" fmla="*/ 261 h 2290"/>
                <a:gd name="T40" fmla="*/ 164 w 1440"/>
                <a:gd name="T41" fmla="*/ 417 h 2290"/>
                <a:gd name="T42" fmla="*/ 86 w 1440"/>
                <a:gd name="T43" fmla="*/ 600 h 2290"/>
                <a:gd name="T44" fmla="*/ 32 w 1440"/>
                <a:gd name="T45" fmla="*/ 806 h 2290"/>
                <a:gd name="T46" fmla="*/ 4 w 1440"/>
                <a:gd name="T47" fmla="*/ 1029 h 2290"/>
                <a:gd name="T48" fmla="*/ 4 w 1440"/>
                <a:gd name="T49" fmla="*/ 1264 h 2290"/>
                <a:gd name="T50" fmla="*/ 32 w 1440"/>
                <a:gd name="T51" fmla="*/ 1487 h 2290"/>
                <a:gd name="T52" fmla="*/ 86 w 1440"/>
                <a:gd name="T53" fmla="*/ 1691 h 2290"/>
                <a:gd name="T54" fmla="*/ 164 w 1440"/>
                <a:gd name="T55" fmla="*/ 1874 h 2290"/>
                <a:gd name="T56" fmla="*/ 261 w 1440"/>
                <a:gd name="T57" fmla="*/ 2030 h 2290"/>
                <a:gd name="T58" fmla="*/ 377 w 1440"/>
                <a:gd name="T59" fmla="*/ 2152 h 2290"/>
                <a:gd name="T60" fmla="*/ 505 w 1440"/>
                <a:gd name="T61" fmla="*/ 2240 h 2290"/>
                <a:gd name="T62" fmla="*/ 646 w 1440"/>
                <a:gd name="T63" fmla="*/ 2284 h 229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40" h="2290">
                  <a:moveTo>
                    <a:pt x="719" y="2290"/>
                  </a:moveTo>
                  <a:lnTo>
                    <a:pt x="793" y="2284"/>
                  </a:lnTo>
                  <a:lnTo>
                    <a:pt x="864" y="2267"/>
                  </a:lnTo>
                  <a:lnTo>
                    <a:pt x="934" y="2240"/>
                  </a:lnTo>
                  <a:lnTo>
                    <a:pt x="999" y="2200"/>
                  </a:lnTo>
                  <a:lnTo>
                    <a:pt x="1062" y="2152"/>
                  </a:lnTo>
                  <a:lnTo>
                    <a:pt x="1123" y="2095"/>
                  </a:lnTo>
                  <a:lnTo>
                    <a:pt x="1177" y="2030"/>
                  </a:lnTo>
                  <a:lnTo>
                    <a:pt x="1228" y="1954"/>
                  </a:lnTo>
                  <a:lnTo>
                    <a:pt x="1276" y="1874"/>
                  </a:lnTo>
                  <a:lnTo>
                    <a:pt x="1316" y="1786"/>
                  </a:lnTo>
                  <a:lnTo>
                    <a:pt x="1354" y="1691"/>
                  </a:lnTo>
                  <a:lnTo>
                    <a:pt x="1383" y="1592"/>
                  </a:lnTo>
                  <a:lnTo>
                    <a:pt x="1409" y="1487"/>
                  </a:lnTo>
                  <a:lnTo>
                    <a:pt x="1426" y="1378"/>
                  </a:lnTo>
                  <a:lnTo>
                    <a:pt x="1436" y="1264"/>
                  </a:lnTo>
                  <a:lnTo>
                    <a:pt x="1440" y="1146"/>
                  </a:lnTo>
                  <a:lnTo>
                    <a:pt x="1436" y="1029"/>
                  </a:lnTo>
                  <a:lnTo>
                    <a:pt x="1426" y="915"/>
                  </a:lnTo>
                  <a:lnTo>
                    <a:pt x="1409" y="806"/>
                  </a:lnTo>
                  <a:lnTo>
                    <a:pt x="1383" y="701"/>
                  </a:lnTo>
                  <a:lnTo>
                    <a:pt x="1354" y="600"/>
                  </a:lnTo>
                  <a:lnTo>
                    <a:pt x="1316" y="505"/>
                  </a:lnTo>
                  <a:lnTo>
                    <a:pt x="1276" y="417"/>
                  </a:lnTo>
                  <a:lnTo>
                    <a:pt x="1228" y="337"/>
                  </a:lnTo>
                  <a:lnTo>
                    <a:pt x="1177" y="261"/>
                  </a:lnTo>
                  <a:lnTo>
                    <a:pt x="1123" y="196"/>
                  </a:lnTo>
                  <a:lnTo>
                    <a:pt x="1062" y="139"/>
                  </a:lnTo>
                  <a:lnTo>
                    <a:pt x="999" y="91"/>
                  </a:lnTo>
                  <a:lnTo>
                    <a:pt x="934" y="53"/>
                  </a:lnTo>
                  <a:lnTo>
                    <a:pt x="864" y="23"/>
                  </a:lnTo>
                  <a:lnTo>
                    <a:pt x="793" y="7"/>
                  </a:lnTo>
                  <a:lnTo>
                    <a:pt x="719" y="0"/>
                  </a:lnTo>
                  <a:lnTo>
                    <a:pt x="646" y="7"/>
                  </a:lnTo>
                  <a:lnTo>
                    <a:pt x="574" y="23"/>
                  </a:lnTo>
                  <a:lnTo>
                    <a:pt x="505" y="53"/>
                  </a:lnTo>
                  <a:lnTo>
                    <a:pt x="440" y="91"/>
                  </a:lnTo>
                  <a:lnTo>
                    <a:pt x="377" y="139"/>
                  </a:lnTo>
                  <a:lnTo>
                    <a:pt x="318" y="196"/>
                  </a:lnTo>
                  <a:lnTo>
                    <a:pt x="261" y="261"/>
                  </a:lnTo>
                  <a:lnTo>
                    <a:pt x="210" y="337"/>
                  </a:lnTo>
                  <a:lnTo>
                    <a:pt x="164" y="417"/>
                  </a:lnTo>
                  <a:lnTo>
                    <a:pt x="122" y="505"/>
                  </a:lnTo>
                  <a:lnTo>
                    <a:pt x="86" y="600"/>
                  </a:lnTo>
                  <a:lnTo>
                    <a:pt x="57" y="701"/>
                  </a:lnTo>
                  <a:lnTo>
                    <a:pt x="32" y="806"/>
                  </a:lnTo>
                  <a:lnTo>
                    <a:pt x="15" y="915"/>
                  </a:lnTo>
                  <a:lnTo>
                    <a:pt x="4" y="1029"/>
                  </a:lnTo>
                  <a:lnTo>
                    <a:pt x="0" y="1146"/>
                  </a:lnTo>
                  <a:lnTo>
                    <a:pt x="4" y="1264"/>
                  </a:lnTo>
                  <a:lnTo>
                    <a:pt x="15" y="1378"/>
                  </a:lnTo>
                  <a:lnTo>
                    <a:pt x="32" y="1487"/>
                  </a:lnTo>
                  <a:lnTo>
                    <a:pt x="57" y="1592"/>
                  </a:lnTo>
                  <a:lnTo>
                    <a:pt x="86" y="1691"/>
                  </a:lnTo>
                  <a:lnTo>
                    <a:pt x="122" y="1786"/>
                  </a:lnTo>
                  <a:lnTo>
                    <a:pt x="164" y="1874"/>
                  </a:lnTo>
                  <a:lnTo>
                    <a:pt x="210" y="1954"/>
                  </a:lnTo>
                  <a:lnTo>
                    <a:pt x="261" y="2030"/>
                  </a:lnTo>
                  <a:lnTo>
                    <a:pt x="318" y="2095"/>
                  </a:lnTo>
                  <a:lnTo>
                    <a:pt x="377" y="2152"/>
                  </a:lnTo>
                  <a:lnTo>
                    <a:pt x="440" y="2200"/>
                  </a:lnTo>
                  <a:lnTo>
                    <a:pt x="505" y="2240"/>
                  </a:lnTo>
                  <a:lnTo>
                    <a:pt x="574" y="2267"/>
                  </a:lnTo>
                  <a:lnTo>
                    <a:pt x="646" y="2284"/>
                  </a:lnTo>
                  <a:lnTo>
                    <a:pt x="719" y="2290"/>
                  </a:lnTo>
                  <a:close/>
                </a:path>
              </a:pathLst>
            </a:custGeom>
            <a:solidFill>
              <a:srgbClr val="C4D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79" name="Freeform 14"/>
            <p:cNvSpPr>
              <a:spLocks/>
            </p:cNvSpPr>
            <p:nvPr/>
          </p:nvSpPr>
          <p:spPr bwMode="auto">
            <a:xfrm>
              <a:off x="2070" y="1058"/>
              <a:ext cx="1402" cy="2235"/>
            </a:xfrm>
            <a:custGeom>
              <a:avLst/>
              <a:gdLst>
                <a:gd name="T0" fmla="*/ 772 w 1402"/>
                <a:gd name="T1" fmla="*/ 2229 h 2235"/>
                <a:gd name="T2" fmla="*/ 910 w 1402"/>
                <a:gd name="T3" fmla="*/ 2184 h 2235"/>
                <a:gd name="T4" fmla="*/ 1034 w 1402"/>
                <a:gd name="T5" fmla="*/ 2100 h 2235"/>
                <a:gd name="T6" fmla="*/ 1148 w 1402"/>
                <a:gd name="T7" fmla="*/ 1981 h 2235"/>
                <a:gd name="T8" fmla="*/ 1243 w 1402"/>
                <a:gd name="T9" fmla="*/ 1829 h 2235"/>
                <a:gd name="T10" fmla="*/ 1318 w 1402"/>
                <a:gd name="T11" fmla="*/ 1650 h 2235"/>
                <a:gd name="T12" fmla="*/ 1371 w 1402"/>
                <a:gd name="T13" fmla="*/ 1451 h 2235"/>
                <a:gd name="T14" fmla="*/ 1398 w 1402"/>
                <a:gd name="T15" fmla="*/ 1232 h 2235"/>
                <a:gd name="T16" fmla="*/ 1398 w 1402"/>
                <a:gd name="T17" fmla="*/ 1005 h 2235"/>
                <a:gd name="T18" fmla="*/ 1371 w 1402"/>
                <a:gd name="T19" fmla="*/ 786 h 2235"/>
                <a:gd name="T20" fmla="*/ 1318 w 1402"/>
                <a:gd name="T21" fmla="*/ 584 h 2235"/>
                <a:gd name="T22" fmla="*/ 1243 w 1402"/>
                <a:gd name="T23" fmla="*/ 408 h 2235"/>
                <a:gd name="T24" fmla="*/ 1148 w 1402"/>
                <a:gd name="T25" fmla="*/ 254 h 2235"/>
                <a:gd name="T26" fmla="*/ 1034 w 1402"/>
                <a:gd name="T27" fmla="*/ 134 h 2235"/>
                <a:gd name="T28" fmla="*/ 910 w 1402"/>
                <a:gd name="T29" fmla="*/ 50 h 2235"/>
                <a:gd name="T30" fmla="*/ 772 w 1402"/>
                <a:gd name="T31" fmla="*/ 6 h 2235"/>
                <a:gd name="T32" fmla="*/ 629 w 1402"/>
                <a:gd name="T33" fmla="*/ 6 h 2235"/>
                <a:gd name="T34" fmla="*/ 492 w 1402"/>
                <a:gd name="T35" fmla="*/ 50 h 2235"/>
                <a:gd name="T36" fmla="*/ 366 w 1402"/>
                <a:gd name="T37" fmla="*/ 134 h 2235"/>
                <a:gd name="T38" fmla="*/ 254 w 1402"/>
                <a:gd name="T39" fmla="*/ 254 h 2235"/>
                <a:gd name="T40" fmla="*/ 160 w 1402"/>
                <a:gd name="T41" fmla="*/ 408 h 2235"/>
                <a:gd name="T42" fmla="*/ 84 w 1402"/>
                <a:gd name="T43" fmla="*/ 584 h 2235"/>
                <a:gd name="T44" fmla="*/ 32 w 1402"/>
                <a:gd name="T45" fmla="*/ 786 h 2235"/>
                <a:gd name="T46" fmla="*/ 4 w 1402"/>
                <a:gd name="T47" fmla="*/ 1005 h 2235"/>
                <a:gd name="T48" fmla="*/ 4 w 1402"/>
                <a:gd name="T49" fmla="*/ 1232 h 2235"/>
                <a:gd name="T50" fmla="*/ 32 w 1402"/>
                <a:gd name="T51" fmla="*/ 1451 h 2235"/>
                <a:gd name="T52" fmla="*/ 84 w 1402"/>
                <a:gd name="T53" fmla="*/ 1650 h 2235"/>
                <a:gd name="T54" fmla="*/ 160 w 1402"/>
                <a:gd name="T55" fmla="*/ 1829 h 2235"/>
                <a:gd name="T56" fmla="*/ 254 w 1402"/>
                <a:gd name="T57" fmla="*/ 1981 h 2235"/>
                <a:gd name="T58" fmla="*/ 366 w 1402"/>
                <a:gd name="T59" fmla="*/ 2100 h 2235"/>
                <a:gd name="T60" fmla="*/ 492 w 1402"/>
                <a:gd name="T61" fmla="*/ 2184 h 2235"/>
                <a:gd name="T62" fmla="*/ 629 w 1402"/>
                <a:gd name="T63" fmla="*/ 2229 h 223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02" h="2235">
                  <a:moveTo>
                    <a:pt x="700" y="2235"/>
                  </a:moveTo>
                  <a:lnTo>
                    <a:pt x="772" y="2229"/>
                  </a:lnTo>
                  <a:lnTo>
                    <a:pt x="841" y="2212"/>
                  </a:lnTo>
                  <a:lnTo>
                    <a:pt x="910" y="2184"/>
                  </a:lnTo>
                  <a:lnTo>
                    <a:pt x="973" y="2147"/>
                  </a:lnTo>
                  <a:lnTo>
                    <a:pt x="1034" y="2100"/>
                  </a:lnTo>
                  <a:lnTo>
                    <a:pt x="1093" y="2044"/>
                  </a:lnTo>
                  <a:lnTo>
                    <a:pt x="1148" y="1981"/>
                  </a:lnTo>
                  <a:lnTo>
                    <a:pt x="1196" y="1907"/>
                  </a:lnTo>
                  <a:lnTo>
                    <a:pt x="1243" y="1829"/>
                  </a:lnTo>
                  <a:lnTo>
                    <a:pt x="1283" y="1743"/>
                  </a:lnTo>
                  <a:lnTo>
                    <a:pt x="1318" y="1650"/>
                  </a:lnTo>
                  <a:lnTo>
                    <a:pt x="1348" y="1554"/>
                  </a:lnTo>
                  <a:lnTo>
                    <a:pt x="1371" y="1451"/>
                  </a:lnTo>
                  <a:lnTo>
                    <a:pt x="1388" y="1343"/>
                  </a:lnTo>
                  <a:lnTo>
                    <a:pt x="1398" y="1232"/>
                  </a:lnTo>
                  <a:lnTo>
                    <a:pt x="1402" y="1118"/>
                  </a:lnTo>
                  <a:lnTo>
                    <a:pt x="1398" y="1005"/>
                  </a:lnTo>
                  <a:lnTo>
                    <a:pt x="1388" y="893"/>
                  </a:lnTo>
                  <a:lnTo>
                    <a:pt x="1371" y="786"/>
                  </a:lnTo>
                  <a:lnTo>
                    <a:pt x="1348" y="683"/>
                  </a:lnTo>
                  <a:lnTo>
                    <a:pt x="1318" y="584"/>
                  </a:lnTo>
                  <a:lnTo>
                    <a:pt x="1283" y="492"/>
                  </a:lnTo>
                  <a:lnTo>
                    <a:pt x="1243" y="408"/>
                  </a:lnTo>
                  <a:lnTo>
                    <a:pt x="1196" y="328"/>
                  </a:lnTo>
                  <a:lnTo>
                    <a:pt x="1148" y="254"/>
                  </a:lnTo>
                  <a:lnTo>
                    <a:pt x="1093" y="191"/>
                  </a:lnTo>
                  <a:lnTo>
                    <a:pt x="1034" y="134"/>
                  </a:lnTo>
                  <a:lnTo>
                    <a:pt x="973" y="88"/>
                  </a:lnTo>
                  <a:lnTo>
                    <a:pt x="910" y="50"/>
                  </a:lnTo>
                  <a:lnTo>
                    <a:pt x="841" y="23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629" y="6"/>
                  </a:lnTo>
                  <a:lnTo>
                    <a:pt x="559" y="23"/>
                  </a:lnTo>
                  <a:lnTo>
                    <a:pt x="492" y="50"/>
                  </a:lnTo>
                  <a:lnTo>
                    <a:pt x="427" y="88"/>
                  </a:lnTo>
                  <a:lnTo>
                    <a:pt x="366" y="134"/>
                  </a:lnTo>
                  <a:lnTo>
                    <a:pt x="309" y="191"/>
                  </a:lnTo>
                  <a:lnTo>
                    <a:pt x="254" y="254"/>
                  </a:lnTo>
                  <a:lnTo>
                    <a:pt x="206" y="328"/>
                  </a:lnTo>
                  <a:lnTo>
                    <a:pt x="160" y="408"/>
                  </a:lnTo>
                  <a:lnTo>
                    <a:pt x="120" y="492"/>
                  </a:lnTo>
                  <a:lnTo>
                    <a:pt x="84" y="584"/>
                  </a:lnTo>
                  <a:lnTo>
                    <a:pt x="55" y="683"/>
                  </a:lnTo>
                  <a:lnTo>
                    <a:pt x="32" y="786"/>
                  </a:lnTo>
                  <a:lnTo>
                    <a:pt x="15" y="893"/>
                  </a:lnTo>
                  <a:lnTo>
                    <a:pt x="4" y="1005"/>
                  </a:lnTo>
                  <a:lnTo>
                    <a:pt x="0" y="1118"/>
                  </a:lnTo>
                  <a:lnTo>
                    <a:pt x="4" y="1232"/>
                  </a:lnTo>
                  <a:lnTo>
                    <a:pt x="15" y="1343"/>
                  </a:lnTo>
                  <a:lnTo>
                    <a:pt x="32" y="1451"/>
                  </a:lnTo>
                  <a:lnTo>
                    <a:pt x="55" y="1554"/>
                  </a:lnTo>
                  <a:lnTo>
                    <a:pt x="84" y="1650"/>
                  </a:lnTo>
                  <a:lnTo>
                    <a:pt x="120" y="1743"/>
                  </a:lnTo>
                  <a:lnTo>
                    <a:pt x="160" y="1829"/>
                  </a:lnTo>
                  <a:lnTo>
                    <a:pt x="206" y="1907"/>
                  </a:lnTo>
                  <a:lnTo>
                    <a:pt x="254" y="1981"/>
                  </a:lnTo>
                  <a:lnTo>
                    <a:pt x="309" y="2044"/>
                  </a:lnTo>
                  <a:lnTo>
                    <a:pt x="366" y="2100"/>
                  </a:lnTo>
                  <a:lnTo>
                    <a:pt x="427" y="2147"/>
                  </a:lnTo>
                  <a:lnTo>
                    <a:pt x="492" y="2184"/>
                  </a:lnTo>
                  <a:lnTo>
                    <a:pt x="559" y="2212"/>
                  </a:lnTo>
                  <a:lnTo>
                    <a:pt x="629" y="2229"/>
                  </a:lnTo>
                  <a:lnTo>
                    <a:pt x="700" y="2235"/>
                  </a:lnTo>
                  <a:close/>
                </a:path>
              </a:pathLst>
            </a:custGeom>
            <a:solidFill>
              <a:srgbClr val="C9D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80" name="Freeform 15"/>
            <p:cNvSpPr>
              <a:spLocks/>
            </p:cNvSpPr>
            <p:nvPr/>
          </p:nvSpPr>
          <p:spPr bwMode="auto">
            <a:xfrm>
              <a:off x="2087" y="1087"/>
              <a:ext cx="1369" cy="2177"/>
            </a:xfrm>
            <a:custGeom>
              <a:avLst/>
              <a:gdLst>
                <a:gd name="T0" fmla="*/ 753 w 1369"/>
                <a:gd name="T1" fmla="*/ 2170 h 2177"/>
                <a:gd name="T2" fmla="*/ 887 w 1369"/>
                <a:gd name="T3" fmla="*/ 2128 h 2177"/>
                <a:gd name="T4" fmla="*/ 1009 w 1369"/>
                <a:gd name="T5" fmla="*/ 2044 h 2177"/>
                <a:gd name="T6" fmla="*/ 1118 w 1369"/>
                <a:gd name="T7" fmla="*/ 1928 h 2177"/>
                <a:gd name="T8" fmla="*/ 1213 w 1369"/>
                <a:gd name="T9" fmla="*/ 1781 h 2177"/>
                <a:gd name="T10" fmla="*/ 1287 w 1369"/>
                <a:gd name="T11" fmla="*/ 1607 h 2177"/>
                <a:gd name="T12" fmla="*/ 1337 w 1369"/>
                <a:gd name="T13" fmla="*/ 1413 h 2177"/>
                <a:gd name="T14" fmla="*/ 1364 w 1369"/>
                <a:gd name="T15" fmla="*/ 1201 h 2177"/>
                <a:gd name="T16" fmla="*/ 1364 w 1369"/>
                <a:gd name="T17" fmla="*/ 978 h 2177"/>
                <a:gd name="T18" fmla="*/ 1337 w 1369"/>
                <a:gd name="T19" fmla="*/ 765 h 2177"/>
                <a:gd name="T20" fmla="*/ 1287 w 1369"/>
                <a:gd name="T21" fmla="*/ 570 h 2177"/>
                <a:gd name="T22" fmla="*/ 1213 w 1369"/>
                <a:gd name="T23" fmla="*/ 397 h 2177"/>
                <a:gd name="T24" fmla="*/ 1118 w 1369"/>
                <a:gd name="T25" fmla="*/ 248 h 2177"/>
                <a:gd name="T26" fmla="*/ 1009 w 1369"/>
                <a:gd name="T27" fmla="*/ 133 h 2177"/>
                <a:gd name="T28" fmla="*/ 887 w 1369"/>
                <a:gd name="T29" fmla="*/ 48 h 2177"/>
                <a:gd name="T30" fmla="*/ 753 w 1369"/>
                <a:gd name="T31" fmla="*/ 6 h 2177"/>
                <a:gd name="T32" fmla="*/ 614 w 1369"/>
                <a:gd name="T33" fmla="*/ 6 h 2177"/>
                <a:gd name="T34" fmla="*/ 481 w 1369"/>
                <a:gd name="T35" fmla="*/ 48 h 2177"/>
                <a:gd name="T36" fmla="*/ 357 w 1369"/>
                <a:gd name="T37" fmla="*/ 133 h 2177"/>
                <a:gd name="T38" fmla="*/ 248 w 1369"/>
                <a:gd name="T39" fmla="*/ 248 h 2177"/>
                <a:gd name="T40" fmla="*/ 156 w 1369"/>
                <a:gd name="T41" fmla="*/ 397 h 2177"/>
                <a:gd name="T42" fmla="*/ 82 w 1369"/>
                <a:gd name="T43" fmla="*/ 570 h 2177"/>
                <a:gd name="T44" fmla="*/ 31 w 1369"/>
                <a:gd name="T45" fmla="*/ 765 h 2177"/>
                <a:gd name="T46" fmla="*/ 4 w 1369"/>
                <a:gd name="T47" fmla="*/ 978 h 2177"/>
                <a:gd name="T48" fmla="*/ 4 w 1369"/>
                <a:gd name="T49" fmla="*/ 1201 h 2177"/>
                <a:gd name="T50" fmla="*/ 31 w 1369"/>
                <a:gd name="T51" fmla="*/ 1413 h 2177"/>
                <a:gd name="T52" fmla="*/ 82 w 1369"/>
                <a:gd name="T53" fmla="*/ 1607 h 2177"/>
                <a:gd name="T54" fmla="*/ 156 w 1369"/>
                <a:gd name="T55" fmla="*/ 1781 h 2177"/>
                <a:gd name="T56" fmla="*/ 248 w 1369"/>
                <a:gd name="T57" fmla="*/ 1928 h 2177"/>
                <a:gd name="T58" fmla="*/ 357 w 1369"/>
                <a:gd name="T59" fmla="*/ 2044 h 2177"/>
                <a:gd name="T60" fmla="*/ 481 w 1369"/>
                <a:gd name="T61" fmla="*/ 2128 h 2177"/>
                <a:gd name="T62" fmla="*/ 614 w 1369"/>
                <a:gd name="T63" fmla="*/ 2170 h 21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9" h="2177">
                  <a:moveTo>
                    <a:pt x="683" y="2177"/>
                  </a:moveTo>
                  <a:lnTo>
                    <a:pt x="753" y="2170"/>
                  </a:lnTo>
                  <a:lnTo>
                    <a:pt x="822" y="2153"/>
                  </a:lnTo>
                  <a:lnTo>
                    <a:pt x="887" y="2128"/>
                  </a:lnTo>
                  <a:lnTo>
                    <a:pt x="950" y="2090"/>
                  </a:lnTo>
                  <a:lnTo>
                    <a:pt x="1009" y="2044"/>
                  </a:lnTo>
                  <a:lnTo>
                    <a:pt x="1066" y="1991"/>
                  </a:lnTo>
                  <a:lnTo>
                    <a:pt x="1118" y="1928"/>
                  </a:lnTo>
                  <a:lnTo>
                    <a:pt x="1169" y="1857"/>
                  </a:lnTo>
                  <a:lnTo>
                    <a:pt x="1213" y="1781"/>
                  </a:lnTo>
                  <a:lnTo>
                    <a:pt x="1251" y="1697"/>
                  </a:lnTo>
                  <a:lnTo>
                    <a:pt x="1287" y="1607"/>
                  </a:lnTo>
                  <a:lnTo>
                    <a:pt x="1314" y="1512"/>
                  </a:lnTo>
                  <a:lnTo>
                    <a:pt x="1337" y="1413"/>
                  </a:lnTo>
                  <a:lnTo>
                    <a:pt x="1354" y="1308"/>
                  </a:lnTo>
                  <a:lnTo>
                    <a:pt x="1364" y="1201"/>
                  </a:lnTo>
                  <a:lnTo>
                    <a:pt x="1369" y="1089"/>
                  </a:lnTo>
                  <a:lnTo>
                    <a:pt x="1364" y="978"/>
                  </a:lnTo>
                  <a:lnTo>
                    <a:pt x="1354" y="871"/>
                  </a:lnTo>
                  <a:lnTo>
                    <a:pt x="1337" y="765"/>
                  </a:lnTo>
                  <a:lnTo>
                    <a:pt x="1314" y="665"/>
                  </a:lnTo>
                  <a:lnTo>
                    <a:pt x="1287" y="570"/>
                  </a:lnTo>
                  <a:lnTo>
                    <a:pt x="1251" y="480"/>
                  </a:lnTo>
                  <a:lnTo>
                    <a:pt x="1213" y="397"/>
                  </a:lnTo>
                  <a:lnTo>
                    <a:pt x="1169" y="320"/>
                  </a:lnTo>
                  <a:lnTo>
                    <a:pt x="1118" y="248"/>
                  </a:lnTo>
                  <a:lnTo>
                    <a:pt x="1066" y="185"/>
                  </a:lnTo>
                  <a:lnTo>
                    <a:pt x="1009" y="133"/>
                  </a:lnTo>
                  <a:lnTo>
                    <a:pt x="950" y="86"/>
                  </a:lnTo>
                  <a:lnTo>
                    <a:pt x="887" y="48"/>
                  </a:lnTo>
                  <a:lnTo>
                    <a:pt x="822" y="23"/>
                  </a:lnTo>
                  <a:lnTo>
                    <a:pt x="753" y="6"/>
                  </a:lnTo>
                  <a:lnTo>
                    <a:pt x="683" y="0"/>
                  </a:lnTo>
                  <a:lnTo>
                    <a:pt x="614" y="6"/>
                  </a:lnTo>
                  <a:lnTo>
                    <a:pt x="547" y="23"/>
                  </a:lnTo>
                  <a:lnTo>
                    <a:pt x="481" y="48"/>
                  </a:lnTo>
                  <a:lnTo>
                    <a:pt x="418" y="86"/>
                  </a:lnTo>
                  <a:lnTo>
                    <a:pt x="357" y="133"/>
                  </a:lnTo>
                  <a:lnTo>
                    <a:pt x="303" y="185"/>
                  </a:lnTo>
                  <a:lnTo>
                    <a:pt x="248" y="248"/>
                  </a:lnTo>
                  <a:lnTo>
                    <a:pt x="200" y="320"/>
                  </a:lnTo>
                  <a:lnTo>
                    <a:pt x="156" y="397"/>
                  </a:lnTo>
                  <a:lnTo>
                    <a:pt x="118" y="480"/>
                  </a:lnTo>
                  <a:lnTo>
                    <a:pt x="82" y="570"/>
                  </a:lnTo>
                  <a:lnTo>
                    <a:pt x="55" y="665"/>
                  </a:lnTo>
                  <a:lnTo>
                    <a:pt x="31" y="765"/>
                  </a:lnTo>
                  <a:lnTo>
                    <a:pt x="15" y="871"/>
                  </a:lnTo>
                  <a:lnTo>
                    <a:pt x="4" y="978"/>
                  </a:lnTo>
                  <a:lnTo>
                    <a:pt x="0" y="1089"/>
                  </a:lnTo>
                  <a:lnTo>
                    <a:pt x="4" y="1201"/>
                  </a:lnTo>
                  <a:lnTo>
                    <a:pt x="15" y="1308"/>
                  </a:lnTo>
                  <a:lnTo>
                    <a:pt x="31" y="1413"/>
                  </a:lnTo>
                  <a:lnTo>
                    <a:pt x="55" y="1512"/>
                  </a:lnTo>
                  <a:lnTo>
                    <a:pt x="82" y="1607"/>
                  </a:lnTo>
                  <a:lnTo>
                    <a:pt x="118" y="1697"/>
                  </a:lnTo>
                  <a:lnTo>
                    <a:pt x="156" y="1781"/>
                  </a:lnTo>
                  <a:lnTo>
                    <a:pt x="200" y="1857"/>
                  </a:lnTo>
                  <a:lnTo>
                    <a:pt x="248" y="1928"/>
                  </a:lnTo>
                  <a:lnTo>
                    <a:pt x="303" y="1991"/>
                  </a:lnTo>
                  <a:lnTo>
                    <a:pt x="357" y="2044"/>
                  </a:lnTo>
                  <a:lnTo>
                    <a:pt x="418" y="2090"/>
                  </a:lnTo>
                  <a:lnTo>
                    <a:pt x="481" y="2128"/>
                  </a:lnTo>
                  <a:lnTo>
                    <a:pt x="547" y="2153"/>
                  </a:lnTo>
                  <a:lnTo>
                    <a:pt x="614" y="2170"/>
                  </a:lnTo>
                  <a:lnTo>
                    <a:pt x="683" y="2177"/>
                  </a:lnTo>
                  <a:close/>
                </a:path>
              </a:pathLst>
            </a:custGeom>
            <a:solidFill>
              <a:srgbClr val="CEE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81" name="Freeform 16"/>
            <p:cNvSpPr>
              <a:spLocks/>
            </p:cNvSpPr>
            <p:nvPr/>
          </p:nvSpPr>
          <p:spPr bwMode="auto">
            <a:xfrm>
              <a:off x="2106" y="1114"/>
              <a:ext cx="1331" cy="2122"/>
            </a:xfrm>
            <a:custGeom>
              <a:avLst/>
              <a:gdLst>
                <a:gd name="T0" fmla="*/ 731 w 1331"/>
                <a:gd name="T1" fmla="*/ 2116 h 2122"/>
                <a:gd name="T2" fmla="*/ 862 w 1331"/>
                <a:gd name="T3" fmla="*/ 2074 h 2122"/>
                <a:gd name="T4" fmla="*/ 982 w 1331"/>
                <a:gd name="T5" fmla="*/ 1994 h 2122"/>
                <a:gd name="T6" fmla="*/ 1089 w 1331"/>
                <a:gd name="T7" fmla="*/ 1880 h 2122"/>
                <a:gd name="T8" fmla="*/ 1179 w 1331"/>
                <a:gd name="T9" fmla="*/ 1735 h 2122"/>
                <a:gd name="T10" fmla="*/ 1251 w 1331"/>
                <a:gd name="T11" fmla="*/ 1567 h 2122"/>
                <a:gd name="T12" fmla="*/ 1301 w 1331"/>
                <a:gd name="T13" fmla="*/ 1378 h 2122"/>
                <a:gd name="T14" fmla="*/ 1326 w 1331"/>
                <a:gd name="T15" fmla="*/ 1170 h 2122"/>
                <a:gd name="T16" fmla="*/ 1326 w 1331"/>
                <a:gd name="T17" fmla="*/ 953 h 2122"/>
                <a:gd name="T18" fmla="*/ 1301 w 1331"/>
                <a:gd name="T19" fmla="*/ 747 h 2122"/>
                <a:gd name="T20" fmla="*/ 1251 w 1331"/>
                <a:gd name="T21" fmla="*/ 556 h 2122"/>
                <a:gd name="T22" fmla="*/ 1179 w 1331"/>
                <a:gd name="T23" fmla="*/ 387 h 2122"/>
                <a:gd name="T24" fmla="*/ 1089 w 1331"/>
                <a:gd name="T25" fmla="*/ 242 h 2122"/>
                <a:gd name="T26" fmla="*/ 982 w 1331"/>
                <a:gd name="T27" fmla="*/ 129 h 2122"/>
                <a:gd name="T28" fmla="*/ 862 w 1331"/>
                <a:gd name="T29" fmla="*/ 49 h 2122"/>
                <a:gd name="T30" fmla="*/ 731 w 1331"/>
                <a:gd name="T31" fmla="*/ 7 h 2122"/>
                <a:gd name="T32" fmla="*/ 597 w 1331"/>
                <a:gd name="T33" fmla="*/ 7 h 2122"/>
                <a:gd name="T34" fmla="*/ 467 w 1331"/>
                <a:gd name="T35" fmla="*/ 49 h 2122"/>
                <a:gd name="T36" fmla="*/ 347 w 1331"/>
                <a:gd name="T37" fmla="*/ 129 h 2122"/>
                <a:gd name="T38" fmla="*/ 242 w 1331"/>
                <a:gd name="T39" fmla="*/ 242 h 2122"/>
                <a:gd name="T40" fmla="*/ 151 w 1331"/>
                <a:gd name="T41" fmla="*/ 387 h 2122"/>
                <a:gd name="T42" fmla="*/ 80 w 1331"/>
                <a:gd name="T43" fmla="*/ 556 h 2122"/>
                <a:gd name="T44" fmla="*/ 29 w 1331"/>
                <a:gd name="T45" fmla="*/ 747 h 2122"/>
                <a:gd name="T46" fmla="*/ 4 w 1331"/>
                <a:gd name="T47" fmla="*/ 953 h 2122"/>
                <a:gd name="T48" fmla="*/ 4 w 1331"/>
                <a:gd name="T49" fmla="*/ 1170 h 2122"/>
                <a:gd name="T50" fmla="*/ 29 w 1331"/>
                <a:gd name="T51" fmla="*/ 1378 h 2122"/>
                <a:gd name="T52" fmla="*/ 80 w 1331"/>
                <a:gd name="T53" fmla="*/ 1567 h 2122"/>
                <a:gd name="T54" fmla="*/ 151 w 1331"/>
                <a:gd name="T55" fmla="*/ 1735 h 2122"/>
                <a:gd name="T56" fmla="*/ 242 w 1331"/>
                <a:gd name="T57" fmla="*/ 1880 h 2122"/>
                <a:gd name="T58" fmla="*/ 347 w 1331"/>
                <a:gd name="T59" fmla="*/ 1994 h 2122"/>
                <a:gd name="T60" fmla="*/ 467 w 1331"/>
                <a:gd name="T61" fmla="*/ 2074 h 2122"/>
                <a:gd name="T62" fmla="*/ 597 w 1331"/>
                <a:gd name="T63" fmla="*/ 2116 h 212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31" h="2122">
                  <a:moveTo>
                    <a:pt x="664" y="2122"/>
                  </a:moveTo>
                  <a:lnTo>
                    <a:pt x="731" y="2116"/>
                  </a:lnTo>
                  <a:lnTo>
                    <a:pt x="799" y="2101"/>
                  </a:lnTo>
                  <a:lnTo>
                    <a:pt x="862" y="2074"/>
                  </a:lnTo>
                  <a:lnTo>
                    <a:pt x="923" y="2038"/>
                  </a:lnTo>
                  <a:lnTo>
                    <a:pt x="982" y="1994"/>
                  </a:lnTo>
                  <a:lnTo>
                    <a:pt x="1036" y="1941"/>
                  </a:lnTo>
                  <a:lnTo>
                    <a:pt x="1089" y="1880"/>
                  </a:lnTo>
                  <a:lnTo>
                    <a:pt x="1135" y="1811"/>
                  </a:lnTo>
                  <a:lnTo>
                    <a:pt x="1179" y="1735"/>
                  </a:lnTo>
                  <a:lnTo>
                    <a:pt x="1217" y="1655"/>
                  </a:lnTo>
                  <a:lnTo>
                    <a:pt x="1251" y="1567"/>
                  </a:lnTo>
                  <a:lnTo>
                    <a:pt x="1278" y="1475"/>
                  </a:lnTo>
                  <a:lnTo>
                    <a:pt x="1301" y="1378"/>
                  </a:lnTo>
                  <a:lnTo>
                    <a:pt x="1318" y="1275"/>
                  </a:lnTo>
                  <a:lnTo>
                    <a:pt x="1326" y="1170"/>
                  </a:lnTo>
                  <a:lnTo>
                    <a:pt x="1331" y="1062"/>
                  </a:lnTo>
                  <a:lnTo>
                    <a:pt x="1326" y="953"/>
                  </a:lnTo>
                  <a:lnTo>
                    <a:pt x="1318" y="848"/>
                  </a:lnTo>
                  <a:lnTo>
                    <a:pt x="1301" y="747"/>
                  </a:lnTo>
                  <a:lnTo>
                    <a:pt x="1278" y="648"/>
                  </a:lnTo>
                  <a:lnTo>
                    <a:pt x="1251" y="556"/>
                  </a:lnTo>
                  <a:lnTo>
                    <a:pt x="1217" y="469"/>
                  </a:lnTo>
                  <a:lnTo>
                    <a:pt x="1179" y="387"/>
                  </a:lnTo>
                  <a:lnTo>
                    <a:pt x="1135" y="312"/>
                  </a:lnTo>
                  <a:lnTo>
                    <a:pt x="1089" y="242"/>
                  </a:lnTo>
                  <a:lnTo>
                    <a:pt x="1036" y="181"/>
                  </a:lnTo>
                  <a:lnTo>
                    <a:pt x="982" y="129"/>
                  </a:lnTo>
                  <a:lnTo>
                    <a:pt x="923" y="85"/>
                  </a:lnTo>
                  <a:lnTo>
                    <a:pt x="862" y="49"/>
                  </a:lnTo>
                  <a:lnTo>
                    <a:pt x="799" y="21"/>
                  </a:lnTo>
                  <a:lnTo>
                    <a:pt x="731" y="7"/>
                  </a:lnTo>
                  <a:lnTo>
                    <a:pt x="664" y="0"/>
                  </a:lnTo>
                  <a:lnTo>
                    <a:pt x="597" y="7"/>
                  </a:lnTo>
                  <a:lnTo>
                    <a:pt x="530" y="21"/>
                  </a:lnTo>
                  <a:lnTo>
                    <a:pt x="467" y="49"/>
                  </a:lnTo>
                  <a:lnTo>
                    <a:pt x="406" y="85"/>
                  </a:lnTo>
                  <a:lnTo>
                    <a:pt x="347" y="129"/>
                  </a:lnTo>
                  <a:lnTo>
                    <a:pt x="292" y="181"/>
                  </a:lnTo>
                  <a:lnTo>
                    <a:pt x="242" y="242"/>
                  </a:lnTo>
                  <a:lnTo>
                    <a:pt x="193" y="312"/>
                  </a:lnTo>
                  <a:lnTo>
                    <a:pt x="151" y="387"/>
                  </a:lnTo>
                  <a:lnTo>
                    <a:pt x="113" y="469"/>
                  </a:lnTo>
                  <a:lnTo>
                    <a:pt x="80" y="556"/>
                  </a:lnTo>
                  <a:lnTo>
                    <a:pt x="52" y="648"/>
                  </a:lnTo>
                  <a:lnTo>
                    <a:pt x="29" y="747"/>
                  </a:lnTo>
                  <a:lnTo>
                    <a:pt x="12" y="848"/>
                  </a:lnTo>
                  <a:lnTo>
                    <a:pt x="4" y="953"/>
                  </a:lnTo>
                  <a:lnTo>
                    <a:pt x="0" y="1062"/>
                  </a:lnTo>
                  <a:lnTo>
                    <a:pt x="4" y="1170"/>
                  </a:lnTo>
                  <a:lnTo>
                    <a:pt x="12" y="1275"/>
                  </a:lnTo>
                  <a:lnTo>
                    <a:pt x="29" y="1378"/>
                  </a:lnTo>
                  <a:lnTo>
                    <a:pt x="52" y="1475"/>
                  </a:lnTo>
                  <a:lnTo>
                    <a:pt x="80" y="1567"/>
                  </a:lnTo>
                  <a:lnTo>
                    <a:pt x="113" y="1655"/>
                  </a:lnTo>
                  <a:lnTo>
                    <a:pt x="151" y="1735"/>
                  </a:lnTo>
                  <a:lnTo>
                    <a:pt x="193" y="1811"/>
                  </a:lnTo>
                  <a:lnTo>
                    <a:pt x="242" y="1880"/>
                  </a:lnTo>
                  <a:lnTo>
                    <a:pt x="292" y="1941"/>
                  </a:lnTo>
                  <a:lnTo>
                    <a:pt x="347" y="1994"/>
                  </a:lnTo>
                  <a:lnTo>
                    <a:pt x="406" y="2038"/>
                  </a:lnTo>
                  <a:lnTo>
                    <a:pt x="467" y="2074"/>
                  </a:lnTo>
                  <a:lnTo>
                    <a:pt x="530" y="2101"/>
                  </a:lnTo>
                  <a:lnTo>
                    <a:pt x="597" y="2116"/>
                  </a:lnTo>
                  <a:lnTo>
                    <a:pt x="664" y="2122"/>
                  </a:lnTo>
                  <a:close/>
                </a:path>
              </a:pathLst>
            </a:custGeom>
            <a:solidFill>
              <a:srgbClr val="D3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82" name="Freeform 17"/>
            <p:cNvSpPr>
              <a:spLocks/>
            </p:cNvSpPr>
            <p:nvPr/>
          </p:nvSpPr>
          <p:spPr bwMode="auto">
            <a:xfrm>
              <a:off x="2123" y="1144"/>
              <a:ext cx="1297" cy="2063"/>
            </a:xfrm>
            <a:custGeom>
              <a:avLst/>
              <a:gdLst>
                <a:gd name="T0" fmla="*/ 714 w 1297"/>
                <a:gd name="T1" fmla="*/ 2056 h 2063"/>
                <a:gd name="T2" fmla="*/ 841 w 1297"/>
                <a:gd name="T3" fmla="*/ 2016 h 2063"/>
                <a:gd name="T4" fmla="*/ 956 w 1297"/>
                <a:gd name="T5" fmla="*/ 1939 h 2063"/>
                <a:gd name="T6" fmla="*/ 1061 w 1297"/>
                <a:gd name="T7" fmla="*/ 1827 h 2063"/>
                <a:gd name="T8" fmla="*/ 1150 w 1297"/>
                <a:gd name="T9" fmla="*/ 1688 h 2063"/>
                <a:gd name="T10" fmla="*/ 1219 w 1297"/>
                <a:gd name="T11" fmla="*/ 1524 h 2063"/>
                <a:gd name="T12" fmla="*/ 1267 w 1297"/>
                <a:gd name="T13" fmla="*/ 1339 h 2063"/>
                <a:gd name="T14" fmla="*/ 1293 w 1297"/>
                <a:gd name="T15" fmla="*/ 1137 h 2063"/>
                <a:gd name="T16" fmla="*/ 1293 w 1297"/>
                <a:gd name="T17" fmla="*/ 927 h 2063"/>
                <a:gd name="T18" fmla="*/ 1267 w 1297"/>
                <a:gd name="T19" fmla="*/ 725 h 2063"/>
                <a:gd name="T20" fmla="*/ 1219 w 1297"/>
                <a:gd name="T21" fmla="*/ 540 h 2063"/>
                <a:gd name="T22" fmla="*/ 1150 w 1297"/>
                <a:gd name="T23" fmla="*/ 376 h 2063"/>
                <a:gd name="T24" fmla="*/ 1061 w 1297"/>
                <a:gd name="T25" fmla="*/ 235 h 2063"/>
                <a:gd name="T26" fmla="*/ 956 w 1297"/>
                <a:gd name="T27" fmla="*/ 124 h 2063"/>
                <a:gd name="T28" fmla="*/ 841 w 1297"/>
                <a:gd name="T29" fmla="*/ 46 h 2063"/>
                <a:gd name="T30" fmla="*/ 714 w 1297"/>
                <a:gd name="T31" fmla="*/ 6 h 2063"/>
                <a:gd name="T32" fmla="*/ 582 w 1297"/>
                <a:gd name="T33" fmla="*/ 6 h 2063"/>
                <a:gd name="T34" fmla="*/ 454 w 1297"/>
                <a:gd name="T35" fmla="*/ 46 h 2063"/>
                <a:gd name="T36" fmla="*/ 338 w 1297"/>
                <a:gd name="T37" fmla="*/ 124 h 2063"/>
                <a:gd name="T38" fmla="*/ 235 w 1297"/>
                <a:gd name="T39" fmla="*/ 235 h 2063"/>
                <a:gd name="T40" fmla="*/ 147 w 1297"/>
                <a:gd name="T41" fmla="*/ 376 h 2063"/>
                <a:gd name="T42" fmla="*/ 77 w 1297"/>
                <a:gd name="T43" fmla="*/ 540 h 2063"/>
                <a:gd name="T44" fmla="*/ 29 w 1297"/>
                <a:gd name="T45" fmla="*/ 725 h 2063"/>
                <a:gd name="T46" fmla="*/ 4 w 1297"/>
                <a:gd name="T47" fmla="*/ 927 h 2063"/>
                <a:gd name="T48" fmla="*/ 4 w 1297"/>
                <a:gd name="T49" fmla="*/ 1137 h 2063"/>
                <a:gd name="T50" fmla="*/ 29 w 1297"/>
                <a:gd name="T51" fmla="*/ 1339 h 2063"/>
                <a:gd name="T52" fmla="*/ 77 w 1297"/>
                <a:gd name="T53" fmla="*/ 1524 h 2063"/>
                <a:gd name="T54" fmla="*/ 147 w 1297"/>
                <a:gd name="T55" fmla="*/ 1688 h 2063"/>
                <a:gd name="T56" fmla="*/ 235 w 1297"/>
                <a:gd name="T57" fmla="*/ 1827 h 2063"/>
                <a:gd name="T58" fmla="*/ 338 w 1297"/>
                <a:gd name="T59" fmla="*/ 1939 h 2063"/>
                <a:gd name="T60" fmla="*/ 454 w 1297"/>
                <a:gd name="T61" fmla="*/ 2016 h 2063"/>
                <a:gd name="T62" fmla="*/ 582 w 1297"/>
                <a:gd name="T63" fmla="*/ 2056 h 206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97" h="2063">
                  <a:moveTo>
                    <a:pt x="647" y="2063"/>
                  </a:moveTo>
                  <a:lnTo>
                    <a:pt x="714" y="2056"/>
                  </a:lnTo>
                  <a:lnTo>
                    <a:pt x="778" y="2042"/>
                  </a:lnTo>
                  <a:lnTo>
                    <a:pt x="841" y="2016"/>
                  </a:lnTo>
                  <a:lnTo>
                    <a:pt x="899" y="1983"/>
                  </a:lnTo>
                  <a:lnTo>
                    <a:pt x="956" y="1939"/>
                  </a:lnTo>
                  <a:lnTo>
                    <a:pt x="1011" y="1886"/>
                  </a:lnTo>
                  <a:lnTo>
                    <a:pt x="1061" y="1827"/>
                  </a:lnTo>
                  <a:lnTo>
                    <a:pt x="1108" y="1762"/>
                  </a:lnTo>
                  <a:lnTo>
                    <a:pt x="1150" y="1688"/>
                  </a:lnTo>
                  <a:lnTo>
                    <a:pt x="1185" y="1609"/>
                  </a:lnTo>
                  <a:lnTo>
                    <a:pt x="1219" y="1524"/>
                  </a:lnTo>
                  <a:lnTo>
                    <a:pt x="1246" y="1434"/>
                  </a:lnTo>
                  <a:lnTo>
                    <a:pt x="1267" y="1339"/>
                  </a:lnTo>
                  <a:lnTo>
                    <a:pt x="1284" y="1241"/>
                  </a:lnTo>
                  <a:lnTo>
                    <a:pt x="1293" y="1137"/>
                  </a:lnTo>
                  <a:lnTo>
                    <a:pt x="1297" y="1032"/>
                  </a:lnTo>
                  <a:lnTo>
                    <a:pt x="1293" y="927"/>
                  </a:lnTo>
                  <a:lnTo>
                    <a:pt x="1284" y="824"/>
                  </a:lnTo>
                  <a:lnTo>
                    <a:pt x="1267" y="725"/>
                  </a:lnTo>
                  <a:lnTo>
                    <a:pt x="1246" y="631"/>
                  </a:lnTo>
                  <a:lnTo>
                    <a:pt x="1219" y="540"/>
                  </a:lnTo>
                  <a:lnTo>
                    <a:pt x="1185" y="456"/>
                  </a:lnTo>
                  <a:lnTo>
                    <a:pt x="1150" y="376"/>
                  </a:lnTo>
                  <a:lnTo>
                    <a:pt x="1108" y="303"/>
                  </a:lnTo>
                  <a:lnTo>
                    <a:pt x="1061" y="235"/>
                  </a:lnTo>
                  <a:lnTo>
                    <a:pt x="1011" y="176"/>
                  </a:lnTo>
                  <a:lnTo>
                    <a:pt x="956" y="124"/>
                  </a:lnTo>
                  <a:lnTo>
                    <a:pt x="899" y="82"/>
                  </a:lnTo>
                  <a:lnTo>
                    <a:pt x="841" y="46"/>
                  </a:lnTo>
                  <a:lnTo>
                    <a:pt x="778" y="21"/>
                  </a:lnTo>
                  <a:lnTo>
                    <a:pt x="714" y="6"/>
                  </a:lnTo>
                  <a:lnTo>
                    <a:pt x="647" y="0"/>
                  </a:lnTo>
                  <a:lnTo>
                    <a:pt x="582" y="6"/>
                  </a:lnTo>
                  <a:lnTo>
                    <a:pt x="517" y="21"/>
                  </a:lnTo>
                  <a:lnTo>
                    <a:pt x="454" y="46"/>
                  </a:lnTo>
                  <a:lnTo>
                    <a:pt x="395" y="82"/>
                  </a:lnTo>
                  <a:lnTo>
                    <a:pt x="338" y="124"/>
                  </a:lnTo>
                  <a:lnTo>
                    <a:pt x="286" y="176"/>
                  </a:lnTo>
                  <a:lnTo>
                    <a:pt x="235" y="235"/>
                  </a:lnTo>
                  <a:lnTo>
                    <a:pt x="189" y="303"/>
                  </a:lnTo>
                  <a:lnTo>
                    <a:pt x="147" y="376"/>
                  </a:lnTo>
                  <a:lnTo>
                    <a:pt x="111" y="456"/>
                  </a:lnTo>
                  <a:lnTo>
                    <a:pt x="77" y="540"/>
                  </a:lnTo>
                  <a:lnTo>
                    <a:pt x="50" y="631"/>
                  </a:lnTo>
                  <a:lnTo>
                    <a:pt x="29" y="725"/>
                  </a:lnTo>
                  <a:lnTo>
                    <a:pt x="12" y="824"/>
                  </a:lnTo>
                  <a:lnTo>
                    <a:pt x="4" y="927"/>
                  </a:lnTo>
                  <a:lnTo>
                    <a:pt x="0" y="1032"/>
                  </a:lnTo>
                  <a:lnTo>
                    <a:pt x="4" y="1137"/>
                  </a:lnTo>
                  <a:lnTo>
                    <a:pt x="12" y="1241"/>
                  </a:lnTo>
                  <a:lnTo>
                    <a:pt x="29" y="1339"/>
                  </a:lnTo>
                  <a:lnTo>
                    <a:pt x="50" y="1434"/>
                  </a:lnTo>
                  <a:lnTo>
                    <a:pt x="77" y="1524"/>
                  </a:lnTo>
                  <a:lnTo>
                    <a:pt x="111" y="1609"/>
                  </a:lnTo>
                  <a:lnTo>
                    <a:pt x="147" y="1688"/>
                  </a:lnTo>
                  <a:lnTo>
                    <a:pt x="189" y="1762"/>
                  </a:lnTo>
                  <a:lnTo>
                    <a:pt x="235" y="1827"/>
                  </a:lnTo>
                  <a:lnTo>
                    <a:pt x="286" y="1886"/>
                  </a:lnTo>
                  <a:lnTo>
                    <a:pt x="338" y="1939"/>
                  </a:lnTo>
                  <a:lnTo>
                    <a:pt x="395" y="1983"/>
                  </a:lnTo>
                  <a:lnTo>
                    <a:pt x="454" y="2016"/>
                  </a:lnTo>
                  <a:lnTo>
                    <a:pt x="517" y="2042"/>
                  </a:lnTo>
                  <a:lnTo>
                    <a:pt x="582" y="2056"/>
                  </a:lnTo>
                  <a:lnTo>
                    <a:pt x="647" y="2063"/>
                  </a:lnTo>
                  <a:close/>
                </a:path>
              </a:pathLst>
            </a:custGeom>
            <a:solidFill>
              <a:srgbClr val="D8E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83" name="Freeform 18"/>
            <p:cNvSpPr>
              <a:spLocks/>
            </p:cNvSpPr>
            <p:nvPr/>
          </p:nvSpPr>
          <p:spPr bwMode="auto">
            <a:xfrm>
              <a:off x="2142" y="1171"/>
              <a:ext cx="1259" cy="2008"/>
            </a:xfrm>
            <a:custGeom>
              <a:avLst/>
              <a:gdLst>
                <a:gd name="T0" fmla="*/ 693 w 1259"/>
                <a:gd name="T1" fmla="*/ 2004 h 2008"/>
                <a:gd name="T2" fmla="*/ 815 w 1259"/>
                <a:gd name="T3" fmla="*/ 1964 h 2008"/>
                <a:gd name="T4" fmla="*/ 929 w 1259"/>
                <a:gd name="T5" fmla="*/ 1886 h 2008"/>
                <a:gd name="T6" fmla="*/ 1030 w 1259"/>
                <a:gd name="T7" fmla="*/ 1779 h 2008"/>
                <a:gd name="T8" fmla="*/ 1116 w 1259"/>
                <a:gd name="T9" fmla="*/ 1643 h 2008"/>
                <a:gd name="T10" fmla="*/ 1183 w 1259"/>
                <a:gd name="T11" fmla="*/ 1483 h 2008"/>
                <a:gd name="T12" fmla="*/ 1232 w 1259"/>
                <a:gd name="T13" fmla="*/ 1304 h 2008"/>
                <a:gd name="T14" fmla="*/ 1255 w 1259"/>
                <a:gd name="T15" fmla="*/ 1108 h 2008"/>
                <a:gd name="T16" fmla="*/ 1255 w 1259"/>
                <a:gd name="T17" fmla="*/ 902 h 2008"/>
                <a:gd name="T18" fmla="*/ 1232 w 1259"/>
                <a:gd name="T19" fmla="*/ 707 h 2008"/>
                <a:gd name="T20" fmla="*/ 1183 w 1259"/>
                <a:gd name="T21" fmla="*/ 526 h 2008"/>
                <a:gd name="T22" fmla="*/ 1116 w 1259"/>
                <a:gd name="T23" fmla="*/ 366 h 2008"/>
                <a:gd name="T24" fmla="*/ 1030 w 1259"/>
                <a:gd name="T25" fmla="*/ 229 h 2008"/>
                <a:gd name="T26" fmla="*/ 929 w 1259"/>
                <a:gd name="T27" fmla="*/ 122 h 2008"/>
                <a:gd name="T28" fmla="*/ 815 w 1259"/>
                <a:gd name="T29" fmla="*/ 44 h 2008"/>
                <a:gd name="T30" fmla="*/ 693 w 1259"/>
                <a:gd name="T31" fmla="*/ 4 h 2008"/>
                <a:gd name="T32" fmla="*/ 563 w 1259"/>
                <a:gd name="T33" fmla="*/ 4 h 2008"/>
                <a:gd name="T34" fmla="*/ 441 w 1259"/>
                <a:gd name="T35" fmla="*/ 44 h 2008"/>
                <a:gd name="T36" fmla="*/ 330 w 1259"/>
                <a:gd name="T37" fmla="*/ 122 h 2008"/>
                <a:gd name="T38" fmla="*/ 229 w 1259"/>
                <a:gd name="T39" fmla="*/ 229 h 2008"/>
                <a:gd name="T40" fmla="*/ 143 w 1259"/>
                <a:gd name="T41" fmla="*/ 366 h 2008"/>
                <a:gd name="T42" fmla="*/ 75 w 1259"/>
                <a:gd name="T43" fmla="*/ 526 h 2008"/>
                <a:gd name="T44" fmla="*/ 27 w 1259"/>
                <a:gd name="T45" fmla="*/ 707 h 2008"/>
                <a:gd name="T46" fmla="*/ 4 w 1259"/>
                <a:gd name="T47" fmla="*/ 902 h 2008"/>
                <a:gd name="T48" fmla="*/ 4 w 1259"/>
                <a:gd name="T49" fmla="*/ 1108 h 2008"/>
                <a:gd name="T50" fmla="*/ 27 w 1259"/>
                <a:gd name="T51" fmla="*/ 1304 h 2008"/>
                <a:gd name="T52" fmla="*/ 75 w 1259"/>
                <a:gd name="T53" fmla="*/ 1483 h 2008"/>
                <a:gd name="T54" fmla="*/ 143 w 1259"/>
                <a:gd name="T55" fmla="*/ 1643 h 2008"/>
                <a:gd name="T56" fmla="*/ 229 w 1259"/>
                <a:gd name="T57" fmla="*/ 1779 h 2008"/>
                <a:gd name="T58" fmla="*/ 330 w 1259"/>
                <a:gd name="T59" fmla="*/ 1886 h 2008"/>
                <a:gd name="T60" fmla="*/ 441 w 1259"/>
                <a:gd name="T61" fmla="*/ 1964 h 2008"/>
                <a:gd name="T62" fmla="*/ 563 w 1259"/>
                <a:gd name="T63" fmla="*/ 2004 h 200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59" h="2008">
                  <a:moveTo>
                    <a:pt x="628" y="2008"/>
                  </a:moveTo>
                  <a:lnTo>
                    <a:pt x="693" y="2004"/>
                  </a:lnTo>
                  <a:lnTo>
                    <a:pt x="756" y="1987"/>
                  </a:lnTo>
                  <a:lnTo>
                    <a:pt x="815" y="1964"/>
                  </a:lnTo>
                  <a:lnTo>
                    <a:pt x="874" y="1928"/>
                  </a:lnTo>
                  <a:lnTo>
                    <a:pt x="929" y="1886"/>
                  </a:lnTo>
                  <a:lnTo>
                    <a:pt x="981" y="1836"/>
                  </a:lnTo>
                  <a:lnTo>
                    <a:pt x="1030" y="1779"/>
                  </a:lnTo>
                  <a:lnTo>
                    <a:pt x="1074" y="1714"/>
                  </a:lnTo>
                  <a:lnTo>
                    <a:pt x="1116" y="1643"/>
                  </a:lnTo>
                  <a:lnTo>
                    <a:pt x="1152" y="1567"/>
                  </a:lnTo>
                  <a:lnTo>
                    <a:pt x="1183" y="1483"/>
                  </a:lnTo>
                  <a:lnTo>
                    <a:pt x="1208" y="1394"/>
                  </a:lnTo>
                  <a:lnTo>
                    <a:pt x="1232" y="1304"/>
                  </a:lnTo>
                  <a:lnTo>
                    <a:pt x="1246" y="1207"/>
                  </a:lnTo>
                  <a:lnTo>
                    <a:pt x="1255" y="1108"/>
                  </a:lnTo>
                  <a:lnTo>
                    <a:pt x="1259" y="1005"/>
                  </a:lnTo>
                  <a:lnTo>
                    <a:pt x="1255" y="902"/>
                  </a:lnTo>
                  <a:lnTo>
                    <a:pt x="1246" y="803"/>
                  </a:lnTo>
                  <a:lnTo>
                    <a:pt x="1232" y="707"/>
                  </a:lnTo>
                  <a:lnTo>
                    <a:pt x="1208" y="614"/>
                  </a:lnTo>
                  <a:lnTo>
                    <a:pt x="1183" y="526"/>
                  </a:lnTo>
                  <a:lnTo>
                    <a:pt x="1152" y="444"/>
                  </a:lnTo>
                  <a:lnTo>
                    <a:pt x="1116" y="366"/>
                  </a:lnTo>
                  <a:lnTo>
                    <a:pt x="1074" y="295"/>
                  </a:lnTo>
                  <a:lnTo>
                    <a:pt x="1030" y="229"/>
                  </a:lnTo>
                  <a:lnTo>
                    <a:pt x="981" y="173"/>
                  </a:lnTo>
                  <a:lnTo>
                    <a:pt x="929" y="122"/>
                  </a:lnTo>
                  <a:lnTo>
                    <a:pt x="874" y="80"/>
                  </a:lnTo>
                  <a:lnTo>
                    <a:pt x="815" y="44"/>
                  </a:lnTo>
                  <a:lnTo>
                    <a:pt x="756" y="21"/>
                  </a:lnTo>
                  <a:lnTo>
                    <a:pt x="693" y="4"/>
                  </a:lnTo>
                  <a:lnTo>
                    <a:pt x="628" y="0"/>
                  </a:lnTo>
                  <a:lnTo>
                    <a:pt x="563" y="4"/>
                  </a:lnTo>
                  <a:lnTo>
                    <a:pt x="502" y="21"/>
                  </a:lnTo>
                  <a:lnTo>
                    <a:pt x="441" y="44"/>
                  </a:lnTo>
                  <a:lnTo>
                    <a:pt x="384" y="80"/>
                  </a:lnTo>
                  <a:lnTo>
                    <a:pt x="330" y="122"/>
                  </a:lnTo>
                  <a:lnTo>
                    <a:pt x="277" y="173"/>
                  </a:lnTo>
                  <a:lnTo>
                    <a:pt x="229" y="229"/>
                  </a:lnTo>
                  <a:lnTo>
                    <a:pt x="185" y="295"/>
                  </a:lnTo>
                  <a:lnTo>
                    <a:pt x="143" y="366"/>
                  </a:lnTo>
                  <a:lnTo>
                    <a:pt x="107" y="444"/>
                  </a:lnTo>
                  <a:lnTo>
                    <a:pt x="75" y="526"/>
                  </a:lnTo>
                  <a:lnTo>
                    <a:pt x="50" y="614"/>
                  </a:lnTo>
                  <a:lnTo>
                    <a:pt x="27" y="707"/>
                  </a:lnTo>
                  <a:lnTo>
                    <a:pt x="12" y="803"/>
                  </a:lnTo>
                  <a:lnTo>
                    <a:pt x="4" y="902"/>
                  </a:lnTo>
                  <a:lnTo>
                    <a:pt x="0" y="1005"/>
                  </a:lnTo>
                  <a:lnTo>
                    <a:pt x="4" y="1108"/>
                  </a:lnTo>
                  <a:lnTo>
                    <a:pt x="12" y="1207"/>
                  </a:lnTo>
                  <a:lnTo>
                    <a:pt x="27" y="1304"/>
                  </a:lnTo>
                  <a:lnTo>
                    <a:pt x="50" y="1394"/>
                  </a:lnTo>
                  <a:lnTo>
                    <a:pt x="75" y="1483"/>
                  </a:lnTo>
                  <a:lnTo>
                    <a:pt x="107" y="1567"/>
                  </a:lnTo>
                  <a:lnTo>
                    <a:pt x="143" y="1643"/>
                  </a:lnTo>
                  <a:lnTo>
                    <a:pt x="185" y="1714"/>
                  </a:lnTo>
                  <a:lnTo>
                    <a:pt x="229" y="1779"/>
                  </a:lnTo>
                  <a:lnTo>
                    <a:pt x="277" y="1836"/>
                  </a:lnTo>
                  <a:lnTo>
                    <a:pt x="330" y="1886"/>
                  </a:lnTo>
                  <a:lnTo>
                    <a:pt x="384" y="1928"/>
                  </a:lnTo>
                  <a:lnTo>
                    <a:pt x="441" y="1964"/>
                  </a:lnTo>
                  <a:lnTo>
                    <a:pt x="502" y="1987"/>
                  </a:lnTo>
                  <a:lnTo>
                    <a:pt x="563" y="2004"/>
                  </a:lnTo>
                  <a:lnTo>
                    <a:pt x="628" y="2008"/>
                  </a:lnTo>
                  <a:close/>
                </a:path>
              </a:pathLst>
            </a:custGeom>
            <a:solidFill>
              <a:srgbClr val="DDEA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84" name="Freeform 19"/>
            <p:cNvSpPr>
              <a:spLocks/>
            </p:cNvSpPr>
            <p:nvPr/>
          </p:nvSpPr>
          <p:spPr bwMode="auto">
            <a:xfrm>
              <a:off x="2158" y="1201"/>
              <a:ext cx="1226" cy="1949"/>
            </a:xfrm>
            <a:custGeom>
              <a:avLst/>
              <a:gdLst>
                <a:gd name="T0" fmla="*/ 675 w 1226"/>
                <a:gd name="T1" fmla="*/ 1945 h 1949"/>
                <a:gd name="T2" fmla="*/ 795 w 1226"/>
                <a:gd name="T3" fmla="*/ 1905 h 1949"/>
                <a:gd name="T4" fmla="*/ 904 w 1226"/>
                <a:gd name="T5" fmla="*/ 1831 h 1949"/>
                <a:gd name="T6" fmla="*/ 1003 w 1226"/>
                <a:gd name="T7" fmla="*/ 1726 h 1949"/>
                <a:gd name="T8" fmla="*/ 1085 w 1226"/>
                <a:gd name="T9" fmla="*/ 1596 h 1949"/>
                <a:gd name="T10" fmla="*/ 1152 w 1226"/>
                <a:gd name="T11" fmla="*/ 1440 h 1949"/>
                <a:gd name="T12" fmla="*/ 1199 w 1226"/>
                <a:gd name="T13" fmla="*/ 1266 h 1949"/>
                <a:gd name="T14" fmla="*/ 1222 w 1226"/>
                <a:gd name="T15" fmla="*/ 1074 h 1949"/>
                <a:gd name="T16" fmla="*/ 1222 w 1226"/>
                <a:gd name="T17" fmla="*/ 874 h 1949"/>
                <a:gd name="T18" fmla="*/ 1199 w 1226"/>
                <a:gd name="T19" fmla="*/ 685 h 1949"/>
                <a:gd name="T20" fmla="*/ 1152 w 1226"/>
                <a:gd name="T21" fmla="*/ 511 h 1949"/>
                <a:gd name="T22" fmla="*/ 1085 w 1226"/>
                <a:gd name="T23" fmla="*/ 355 h 1949"/>
                <a:gd name="T24" fmla="*/ 1003 w 1226"/>
                <a:gd name="T25" fmla="*/ 223 h 1949"/>
                <a:gd name="T26" fmla="*/ 904 w 1226"/>
                <a:gd name="T27" fmla="*/ 117 h 1949"/>
                <a:gd name="T28" fmla="*/ 795 w 1226"/>
                <a:gd name="T29" fmla="*/ 44 h 1949"/>
                <a:gd name="T30" fmla="*/ 675 w 1226"/>
                <a:gd name="T31" fmla="*/ 4 h 1949"/>
                <a:gd name="T32" fmla="*/ 549 w 1226"/>
                <a:gd name="T33" fmla="*/ 4 h 1949"/>
                <a:gd name="T34" fmla="*/ 429 w 1226"/>
                <a:gd name="T35" fmla="*/ 44 h 1949"/>
                <a:gd name="T36" fmla="*/ 320 w 1226"/>
                <a:gd name="T37" fmla="*/ 117 h 1949"/>
                <a:gd name="T38" fmla="*/ 223 w 1226"/>
                <a:gd name="T39" fmla="*/ 223 h 1949"/>
                <a:gd name="T40" fmla="*/ 139 w 1226"/>
                <a:gd name="T41" fmla="*/ 355 h 1949"/>
                <a:gd name="T42" fmla="*/ 74 w 1226"/>
                <a:gd name="T43" fmla="*/ 511 h 1949"/>
                <a:gd name="T44" fmla="*/ 28 w 1226"/>
                <a:gd name="T45" fmla="*/ 685 h 1949"/>
                <a:gd name="T46" fmla="*/ 3 w 1226"/>
                <a:gd name="T47" fmla="*/ 874 h 1949"/>
                <a:gd name="T48" fmla="*/ 3 w 1226"/>
                <a:gd name="T49" fmla="*/ 1074 h 1949"/>
                <a:gd name="T50" fmla="*/ 28 w 1226"/>
                <a:gd name="T51" fmla="*/ 1266 h 1949"/>
                <a:gd name="T52" fmla="*/ 74 w 1226"/>
                <a:gd name="T53" fmla="*/ 1440 h 1949"/>
                <a:gd name="T54" fmla="*/ 139 w 1226"/>
                <a:gd name="T55" fmla="*/ 1596 h 1949"/>
                <a:gd name="T56" fmla="*/ 223 w 1226"/>
                <a:gd name="T57" fmla="*/ 1726 h 1949"/>
                <a:gd name="T58" fmla="*/ 320 w 1226"/>
                <a:gd name="T59" fmla="*/ 1831 h 1949"/>
                <a:gd name="T60" fmla="*/ 429 w 1226"/>
                <a:gd name="T61" fmla="*/ 1905 h 1949"/>
                <a:gd name="T62" fmla="*/ 549 w 1226"/>
                <a:gd name="T63" fmla="*/ 1945 h 19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26" h="1949">
                  <a:moveTo>
                    <a:pt x="612" y="1949"/>
                  </a:moveTo>
                  <a:lnTo>
                    <a:pt x="675" y="1945"/>
                  </a:lnTo>
                  <a:lnTo>
                    <a:pt x="736" y="1930"/>
                  </a:lnTo>
                  <a:lnTo>
                    <a:pt x="795" y="1905"/>
                  </a:lnTo>
                  <a:lnTo>
                    <a:pt x="852" y="1873"/>
                  </a:lnTo>
                  <a:lnTo>
                    <a:pt x="904" y="1831"/>
                  </a:lnTo>
                  <a:lnTo>
                    <a:pt x="955" y="1783"/>
                  </a:lnTo>
                  <a:lnTo>
                    <a:pt x="1003" y="1726"/>
                  </a:lnTo>
                  <a:lnTo>
                    <a:pt x="1045" y="1663"/>
                  </a:lnTo>
                  <a:lnTo>
                    <a:pt x="1085" y="1596"/>
                  </a:lnTo>
                  <a:lnTo>
                    <a:pt x="1121" y="1520"/>
                  </a:lnTo>
                  <a:lnTo>
                    <a:pt x="1152" y="1440"/>
                  </a:lnTo>
                  <a:lnTo>
                    <a:pt x="1178" y="1354"/>
                  </a:lnTo>
                  <a:lnTo>
                    <a:pt x="1199" y="1266"/>
                  </a:lnTo>
                  <a:lnTo>
                    <a:pt x="1213" y="1171"/>
                  </a:lnTo>
                  <a:lnTo>
                    <a:pt x="1222" y="1074"/>
                  </a:lnTo>
                  <a:lnTo>
                    <a:pt x="1226" y="975"/>
                  </a:lnTo>
                  <a:lnTo>
                    <a:pt x="1222" y="874"/>
                  </a:lnTo>
                  <a:lnTo>
                    <a:pt x="1213" y="778"/>
                  </a:lnTo>
                  <a:lnTo>
                    <a:pt x="1199" y="685"/>
                  </a:lnTo>
                  <a:lnTo>
                    <a:pt x="1178" y="595"/>
                  </a:lnTo>
                  <a:lnTo>
                    <a:pt x="1152" y="511"/>
                  </a:lnTo>
                  <a:lnTo>
                    <a:pt x="1121" y="429"/>
                  </a:lnTo>
                  <a:lnTo>
                    <a:pt x="1085" y="355"/>
                  </a:lnTo>
                  <a:lnTo>
                    <a:pt x="1045" y="286"/>
                  </a:lnTo>
                  <a:lnTo>
                    <a:pt x="1003" y="223"/>
                  </a:lnTo>
                  <a:lnTo>
                    <a:pt x="955" y="166"/>
                  </a:lnTo>
                  <a:lnTo>
                    <a:pt x="904" y="117"/>
                  </a:lnTo>
                  <a:lnTo>
                    <a:pt x="852" y="75"/>
                  </a:lnTo>
                  <a:lnTo>
                    <a:pt x="795" y="44"/>
                  </a:lnTo>
                  <a:lnTo>
                    <a:pt x="736" y="19"/>
                  </a:lnTo>
                  <a:lnTo>
                    <a:pt x="675" y="4"/>
                  </a:lnTo>
                  <a:lnTo>
                    <a:pt x="612" y="0"/>
                  </a:lnTo>
                  <a:lnTo>
                    <a:pt x="549" y="4"/>
                  </a:lnTo>
                  <a:lnTo>
                    <a:pt x="488" y="19"/>
                  </a:lnTo>
                  <a:lnTo>
                    <a:pt x="429" y="44"/>
                  </a:lnTo>
                  <a:lnTo>
                    <a:pt x="375" y="75"/>
                  </a:lnTo>
                  <a:lnTo>
                    <a:pt x="320" y="117"/>
                  </a:lnTo>
                  <a:lnTo>
                    <a:pt x="270" y="166"/>
                  </a:lnTo>
                  <a:lnTo>
                    <a:pt x="223" y="223"/>
                  </a:lnTo>
                  <a:lnTo>
                    <a:pt x="179" y="286"/>
                  </a:lnTo>
                  <a:lnTo>
                    <a:pt x="139" y="355"/>
                  </a:lnTo>
                  <a:lnTo>
                    <a:pt x="106" y="429"/>
                  </a:lnTo>
                  <a:lnTo>
                    <a:pt x="74" y="511"/>
                  </a:lnTo>
                  <a:lnTo>
                    <a:pt x="49" y="595"/>
                  </a:lnTo>
                  <a:lnTo>
                    <a:pt x="28" y="685"/>
                  </a:lnTo>
                  <a:lnTo>
                    <a:pt x="13" y="778"/>
                  </a:lnTo>
                  <a:lnTo>
                    <a:pt x="3" y="874"/>
                  </a:lnTo>
                  <a:lnTo>
                    <a:pt x="0" y="975"/>
                  </a:lnTo>
                  <a:lnTo>
                    <a:pt x="3" y="1074"/>
                  </a:lnTo>
                  <a:lnTo>
                    <a:pt x="13" y="1171"/>
                  </a:lnTo>
                  <a:lnTo>
                    <a:pt x="28" y="1266"/>
                  </a:lnTo>
                  <a:lnTo>
                    <a:pt x="49" y="1354"/>
                  </a:lnTo>
                  <a:lnTo>
                    <a:pt x="74" y="1440"/>
                  </a:lnTo>
                  <a:lnTo>
                    <a:pt x="106" y="1520"/>
                  </a:lnTo>
                  <a:lnTo>
                    <a:pt x="139" y="1596"/>
                  </a:lnTo>
                  <a:lnTo>
                    <a:pt x="179" y="1663"/>
                  </a:lnTo>
                  <a:lnTo>
                    <a:pt x="223" y="1726"/>
                  </a:lnTo>
                  <a:lnTo>
                    <a:pt x="270" y="1783"/>
                  </a:lnTo>
                  <a:lnTo>
                    <a:pt x="320" y="1831"/>
                  </a:lnTo>
                  <a:lnTo>
                    <a:pt x="375" y="1873"/>
                  </a:lnTo>
                  <a:lnTo>
                    <a:pt x="429" y="1905"/>
                  </a:lnTo>
                  <a:lnTo>
                    <a:pt x="488" y="1930"/>
                  </a:lnTo>
                  <a:lnTo>
                    <a:pt x="549" y="1945"/>
                  </a:lnTo>
                  <a:lnTo>
                    <a:pt x="612" y="1949"/>
                  </a:lnTo>
                  <a:close/>
                </a:path>
              </a:pathLst>
            </a:custGeom>
            <a:solidFill>
              <a:srgbClr val="E2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85" name="Freeform 20"/>
            <p:cNvSpPr>
              <a:spLocks/>
            </p:cNvSpPr>
            <p:nvPr/>
          </p:nvSpPr>
          <p:spPr bwMode="auto">
            <a:xfrm>
              <a:off x="2175" y="1228"/>
              <a:ext cx="1190" cy="1895"/>
            </a:xfrm>
            <a:custGeom>
              <a:avLst/>
              <a:gdLst>
                <a:gd name="T0" fmla="*/ 656 w 1190"/>
                <a:gd name="T1" fmla="*/ 1890 h 1895"/>
                <a:gd name="T2" fmla="*/ 772 w 1190"/>
                <a:gd name="T3" fmla="*/ 1853 h 1895"/>
                <a:gd name="T4" fmla="*/ 879 w 1190"/>
                <a:gd name="T5" fmla="*/ 1781 h 1895"/>
                <a:gd name="T6" fmla="*/ 974 w 1190"/>
                <a:gd name="T7" fmla="*/ 1678 h 1895"/>
                <a:gd name="T8" fmla="*/ 1056 w 1190"/>
                <a:gd name="T9" fmla="*/ 1550 h 1895"/>
                <a:gd name="T10" fmla="*/ 1119 w 1190"/>
                <a:gd name="T11" fmla="*/ 1398 h 1895"/>
                <a:gd name="T12" fmla="*/ 1163 w 1190"/>
                <a:gd name="T13" fmla="*/ 1230 h 1895"/>
                <a:gd name="T14" fmla="*/ 1188 w 1190"/>
                <a:gd name="T15" fmla="*/ 1045 h 1895"/>
                <a:gd name="T16" fmla="*/ 1188 w 1190"/>
                <a:gd name="T17" fmla="*/ 852 h 1895"/>
                <a:gd name="T18" fmla="*/ 1163 w 1190"/>
                <a:gd name="T19" fmla="*/ 667 h 1895"/>
                <a:gd name="T20" fmla="*/ 1119 w 1190"/>
                <a:gd name="T21" fmla="*/ 496 h 1895"/>
                <a:gd name="T22" fmla="*/ 1056 w 1190"/>
                <a:gd name="T23" fmla="*/ 345 h 1895"/>
                <a:gd name="T24" fmla="*/ 974 w 1190"/>
                <a:gd name="T25" fmla="*/ 217 h 1895"/>
                <a:gd name="T26" fmla="*/ 879 w 1190"/>
                <a:gd name="T27" fmla="*/ 113 h 1895"/>
                <a:gd name="T28" fmla="*/ 772 w 1190"/>
                <a:gd name="T29" fmla="*/ 42 h 1895"/>
                <a:gd name="T30" fmla="*/ 656 w 1190"/>
                <a:gd name="T31" fmla="*/ 4 h 1895"/>
                <a:gd name="T32" fmla="*/ 534 w 1190"/>
                <a:gd name="T33" fmla="*/ 4 h 1895"/>
                <a:gd name="T34" fmla="*/ 419 w 1190"/>
                <a:gd name="T35" fmla="*/ 42 h 1895"/>
                <a:gd name="T36" fmla="*/ 311 w 1190"/>
                <a:gd name="T37" fmla="*/ 113 h 1895"/>
                <a:gd name="T38" fmla="*/ 217 w 1190"/>
                <a:gd name="T39" fmla="*/ 217 h 1895"/>
                <a:gd name="T40" fmla="*/ 137 w 1190"/>
                <a:gd name="T41" fmla="*/ 345 h 1895"/>
                <a:gd name="T42" fmla="*/ 72 w 1190"/>
                <a:gd name="T43" fmla="*/ 496 h 1895"/>
                <a:gd name="T44" fmla="*/ 28 w 1190"/>
                <a:gd name="T45" fmla="*/ 667 h 1895"/>
                <a:gd name="T46" fmla="*/ 2 w 1190"/>
                <a:gd name="T47" fmla="*/ 852 h 1895"/>
                <a:gd name="T48" fmla="*/ 2 w 1190"/>
                <a:gd name="T49" fmla="*/ 1045 h 1895"/>
                <a:gd name="T50" fmla="*/ 28 w 1190"/>
                <a:gd name="T51" fmla="*/ 1230 h 1895"/>
                <a:gd name="T52" fmla="*/ 72 w 1190"/>
                <a:gd name="T53" fmla="*/ 1398 h 1895"/>
                <a:gd name="T54" fmla="*/ 137 w 1190"/>
                <a:gd name="T55" fmla="*/ 1550 h 1895"/>
                <a:gd name="T56" fmla="*/ 217 w 1190"/>
                <a:gd name="T57" fmla="*/ 1678 h 1895"/>
                <a:gd name="T58" fmla="*/ 311 w 1190"/>
                <a:gd name="T59" fmla="*/ 1781 h 1895"/>
                <a:gd name="T60" fmla="*/ 419 w 1190"/>
                <a:gd name="T61" fmla="*/ 1853 h 1895"/>
                <a:gd name="T62" fmla="*/ 534 w 1190"/>
                <a:gd name="T63" fmla="*/ 1890 h 189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190" h="1895">
                  <a:moveTo>
                    <a:pt x="595" y="1895"/>
                  </a:moveTo>
                  <a:lnTo>
                    <a:pt x="656" y="1890"/>
                  </a:lnTo>
                  <a:lnTo>
                    <a:pt x="715" y="1876"/>
                  </a:lnTo>
                  <a:lnTo>
                    <a:pt x="772" y="1853"/>
                  </a:lnTo>
                  <a:lnTo>
                    <a:pt x="826" y="1821"/>
                  </a:lnTo>
                  <a:lnTo>
                    <a:pt x="879" y="1781"/>
                  </a:lnTo>
                  <a:lnTo>
                    <a:pt x="929" y="1733"/>
                  </a:lnTo>
                  <a:lnTo>
                    <a:pt x="974" y="1678"/>
                  </a:lnTo>
                  <a:lnTo>
                    <a:pt x="1016" y="1617"/>
                  </a:lnTo>
                  <a:lnTo>
                    <a:pt x="1056" y="1550"/>
                  </a:lnTo>
                  <a:lnTo>
                    <a:pt x="1089" y="1476"/>
                  </a:lnTo>
                  <a:lnTo>
                    <a:pt x="1119" y="1398"/>
                  </a:lnTo>
                  <a:lnTo>
                    <a:pt x="1144" y="1316"/>
                  </a:lnTo>
                  <a:lnTo>
                    <a:pt x="1163" y="1230"/>
                  </a:lnTo>
                  <a:lnTo>
                    <a:pt x="1178" y="1140"/>
                  </a:lnTo>
                  <a:lnTo>
                    <a:pt x="1188" y="1045"/>
                  </a:lnTo>
                  <a:lnTo>
                    <a:pt x="1190" y="948"/>
                  </a:lnTo>
                  <a:lnTo>
                    <a:pt x="1188" y="852"/>
                  </a:lnTo>
                  <a:lnTo>
                    <a:pt x="1178" y="757"/>
                  </a:lnTo>
                  <a:lnTo>
                    <a:pt x="1163" y="667"/>
                  </a:lnTo>
                  <a:lnTo>
                    <a:pt x="1144" y="578"/>
                  </a:lnTo>
                  <a:lnTo>
                    <a:pt x="1119" y="496"/>
                  </a:lnTo>
                  <a:lnTo>
                    <a:pt x="1089" y="418"/>
                  </a:lnTo>
                  <a:lnTo>
                    <a:pt x="1056" y="345"/>
                  </a:lnTo>
                  <a:lnTo>
                    <a:pt x="1016" y="278"/>
                  </a:lnTo>
                  <a:lnTo>
                    <a:pt x="974" y="217"/>
                  </a:lnTo>
                  <a:lnTo>
                    <a:pt x="929" y="162"/>
                  </a:lnTo>
                  <a:lnTo>
                    <a:pt x="879" y="113"/>
                  </a:lnTo>
                  <a:lnTo>
                    <a:pt x="826" y="74"/>
                  </a:lnTo>
                  <a:lnTo>
                    <a:pt x="772" y="42"/>
                  </a:lnTo>
                  <a:lnTo>
                    <a:pt x="715" y="19"/>
                  </a:lnTo>
                  <a:lnTo>
                    <a:pt x="656" y="4"/>
                  </a:lnTo>
                  <a:lnTo>
                    <a:pt x="595" y="0"/>
                  </a:lnTo>
                  <a:lnTo>
                    <a:pt x="534" y="4"/>
                  </a:lnTo>
                  <a:lnTo>
                    <a:pt x="475" y="19"/>
                  </a:lnTo>
                  <a:lnTo>
                    <a:pt x="419" y="42"/>
                  </a:lnTo>
                  <a:lnTo>
                    <a:pt x="364" y="74"/>
                  </a:lnTo>
                  <a:lnTo>
                    <a:pt x="311" y="113"/>
                  </a:lnTo>
                  <a:lnTo>
                    <a:pt x="263" y="162"/>
                  </a:lnTo>
                  <a:lnTo>
                    <a:pt x="217" y="217"/>
                  </a:lnTo>
                  <a:lnTo>
                    <a:pt x="175" y="278"/>
                  </a:lnTo>
                  <a:lnTo>
                    <a:pt x="137" y="345"/>
                  </a:lnTo>
                  <a:lnTo>
                    <a:pt x="101" y="418"/>
                  </a:lnTo>
                  <a:lnTo>
                    <a:pt x="72" y="496"/>
                  </a:lnTo>
                  <a:lnTo>
                    <a:pt x="46" y="578"/>
                  </a:lnTo>
                  <a:lnTo>
                    <a:pt x="28" y="667"/>
                  </a:lnTo>
                  <a:lnTo>
                    <a:pt x="13" y="757"/>
                  </a:lnTo>
                  <a:lnTo>
                    <a:pt x="2" y="852"/>
                  </a:lnTo>
                  <a:lnTo>
                    <a:pt x="0" y="948"/>
                  </a:lnTo>
                  <a:lnTo>
                    <a:pt x="2" y="1045"/>
                  </a:lnTo>
                  <a:lnTo>
                    <a:pt x="13" y="1140"/>
                  </a:lnTo>
                  <a:lnTo>
                    <a:pt x="28" y="1230"/>
                  </a:lnTo>
                  <a:lnTo>
                    <a:pt x="46" y="1316"/>
                  </a:lnTo>
                  <a:lnTo>
                    <a:pt x="72" y="1398"/>
                  </a:lnTo>
                  <a:lnTo>
                    <a:pt x="101" y="1476"/>
                  </a:lnTo>
                  <a:lnTo>
                    <a:pt x="137" y="1550"/>
                  </a:lnTo>
                  <a:lnTo>
                    <a:pt x="175" y="1617"/>
                  </a:lnTo>
                  <a:lnTo>
                    <a:pt x="217" y="1678"/>
                  </a:lnTo>
                  <a:lnTo>
                    <a:pt x="263" y="1733"/>
                  </a:lnTo>
                  <a:lnTo>
                    <a:pt x="311" y="1781"/>
                  </a:lnTo>
                  <a:lnTo>
                    <a:pt x="364" y="1821"/>
                  </a:lnTo>
                  <a:lnTo>
                    <a:pt x="419" y="1853"/>
                  </a:lnTo>
                  <a:lnTo>
                    <a:pt x="475" y="1876"/>
                  </a:lnTo>
                  <a:lnTo>
                    <a:pt x="534" y="1890"/>
                  </a:lnTo>
                  <a:lnTo>
                    <a:pt x="595" y="1895"/>
                  </a:lnTo>
                  <a:close/>
                </a:path>
              </a:pathLst>
            </a:custGeom>
            <a:solidFill>
              <a:srgbClr val="E5E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86" name="Freeform 21"/>
            <p:cNvSpPr>
              <a:spLocks/>
            </p:cNvSpPr>
            <p:nvPr/>
          </p:nvSpPr>
          <p:spPr bwMode="auto">
            <a:xfrm>
              <a:off x="2194" y="1257"/>
              <a:ext cx="1154" cy="1836"/>
            </a:xfrm>
            <a:custGeom>
              <a:avLst/>
              <a:gdLst>
                <a:gd name="T0" fmla="*/ 635 w 1154"/>
                <a:gd name="T1" fmla="*/ 1832 h 1836"/>
                <a:gd name="T2" fmla="*/ 749 w 1154"/>
                <a:gd name="T3" fmla="*/ 1794 h 1836"/>
                <a:gd name="T4" fmla="*/ 852 w 1154"/>
                <a:gd name="T5" fmla="*/ 1725 h 1836"/>
                <a:gd name="T6" fmla="*/ 944 w 1154"/>
                <a:gd name="T7" fmla="*/ 1628 h 1836"/>
                <a:gd name="T8" fmla="*/ 1022 w 1154"/>
                <a:gd name="T9" fmla="*/ 1502 h 1836"/>
                <a:gd name="T10" fmla="*/ 1085 w 1154"/>
                <a:gd name="T11" fmla="*/ 1357 h 1836"/>
                <a:gd name="T12" fmla="*/ 1129 w 1154"/>
                <a:gd name="T13" fmla="*/ 1193 h 1836"/>
                <a:gd name="T14" fmla="*/ 1152 w 1154"/>
                <a:gd name="T15" fmla="*/ 1014 h 1836"/>
                <a:gd name="T16" fmla="*/ 1152 w 1154"/>
                <a:gd name="T17" fmla="*/ 825 h 1836"/>
                <a:gd name="T18" fmla="*/ 1129 w 1154"/>
                <a:gd name="T19" fmla="*/ 646 h 1836"/>
                <a:gd name="T20" fmla="*/ 1085 w 1154"/>
                <a:gd name="T21" fmla="*/ 480 h 1836"/>
                <a:gd name="T22" fmla="*/ 1022 w 1154"/>
                <a:gd name="T23" fmla="*/ 335 h 1836"/>
                <a:gd name="T24" fmla="*/ 944 w 1154"/>
                <a:gd name="T25" fmla="*/ 211 h 1836"/>
                <a:gd name="T26" fmla="*/ 852 w 1154"/>
                <a:gd name="T27" fmla="*/ 112 h 1836"/>
                <a:gd name="T28" fmla="*/ 749 w 1154"/>
                <a:gd name="T29" fmla="*/ 42 h 1836"/>
                <a:gd name="T30" fmla="*/ 635 w 1154"/>
                <a:gd name="T31" fmla="*/ 5 h 1836"/>
                <a:gd name="T32" fmla="*/ 517 w 1154"/>
                <a:gd name="T33" fmla="*/ 5 h 1836"/>
                <a:gd name="T34" fmla="*/ 406 w 1154"/>
                <a:gd name="T35" fmla="*/ 42 h 1836"/>
                <a:gd name="T36" fmla="*/ 303 w 1154"/>
                <a:gd name="T37" fmla="*/ 112 h 1836"/>
                <a:gd name="T38" fmla="*/ 210 w 1154"/>
                <a:gd name="T39" fmla="*/ 211 h 1836"/>
                <a:gd name="T40" fmla="*/ 133 w 1154"/>
                <a:gd name="T41" fmla="*/ 335 h 1836"/>
                <a:gd name="T42" fmla="*/ 70 w 1154"/>
                <a:gd name="T43" fmla="*/ 480 h 1836"/>
                <a:gd name="T44" fmla="*/ 25 w 1154"/>
                <a:gd name="T45" fmla="*/ 646 h 1836"/>
                <a:gd name="T46" fmla="*/ 2 w 1154"/>
                <a:gd name="T47" fmla="*/ 825 h 1836"/>
                <a:gd name="T48" fmla="*/ 2 w 1154"/>
                <a:gd name="T49" fmla="*/ 1014 h 1836"/>
                <a:gd name="T50" fmla="*/ 25 w 1154"/>
                <a:gd name="T51" fmla="*/ 1193 h 1836"/>
                <a:gd name="T52" fmla="*/ 70 w 1154"/>
                <a:gd name="T53" fmla="*/ 1357 h 1836"/>
                <a:gd name="T54" fmla="*/ 133 w 1154"/>
                <a:gd name="T55" fmla="*/ 1502 h 1836"/>
                <a:gd name="T56" fmla="*/ 210 w 1154"/>
                <a:gd name="T57" fmla="*/ 1628 h 1836"/>
                <a:gd name="T58" fmla="*/ 303 w 1154"/>
                <a:gd name="T59" fmla="*/ 1725 h 1836"/>
                <a:gd name="T60" fmla="*/ 406 w 1154"/>
                <a:gd name="T61" fmla="*/ 1794 h 1836"/>
                <a:gd name="T62" fmla="*/ 517 w 1154"/>
                <a:gd name="T63" fmla="*/ 1832 h 18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154" h="1836">
                  <a:moveTo>
                    <a:pt x="576" y="1836"/>
                  </a:moveTo>
                  <a:lnTo>
                    <a:pt x="635" y="1832"/>
                  </a:lnTo>
                  <a:lnTo>
                    <a:pt x="692" y="1817"/>
                  </a:lnTo>
                  <a:lnTo>
                    <a:pt x="749" y="1794"/>
                  </a:lnTo>
                  <a:lnTo>
                    <a:pt x="801" y="1765"/>
                  </a:lnTo>
                  <a:lnTo>
                    <a:pt x="852" y="1725"/>
                  </a:lnTo>
                  <a:lnTo>
                    <a:pt x="900" y="1681"/>
                  </a:lnTo>
                  <a:lnTo>
                    <a:pt x="944" y="1628"/>
                  </a:lnTo>
                  <a:lnTo>
                    <a:pt x="986" y="1567"/>
                  </a:lnTo>
                  <a:lnTo>
                    <a:pt x="1022" y="1502"/>
                  </a:lnTo>
                  <a:lnTo>
                    <a:pt x="1055" y="1432"/>
                  </a:lnTo>
                  <a:lnTo>
                    <a:pt x="1085" y="1357"/>
                  </a:lnTo>
                  <a:lnTo>
                    <a:pt x="1108" y="1277"/>
                  </a:lnTo>
                  <a:lnTo>
                    <a:pt x="1129" y="1193"/>
                  </a:lnTo>
                  <a:lnTo>
                    <a:pt x="1142" y="1104"/>
                  </a:lnTo>
                  <a:lnTo>
                    <a:pt x="1152" y="1014"/>
                  </a:lnTo>
                  <a:lnTo>
                    <a:pt x="1154" y="919"/>
                  </a:lnTo>
                  <a:lnTo>
                    <a:pt x="1152" y="825"/>
                  </a:lnTo>
                  <a:lnTo>
                    <a:pt x="1142" y="734"/>
                  </a:lnTo>
                  <a:lnTo>
                    <a:pt x="1129" y="646"/>
                  </a:lnTo>
                  <a:lnTo>
                    <a:pt x="1108" y="562"/>
                  </a:lnTo>
                  <a:lnTo>
                    <a:pt x="1085" y="480"/>
                  </a:lnTo>
                  <a:lnTo>
                    <a:pt x="1055" y="404"/>
                  </a:lnTo>
                  <a:lnTo>
                    <a:pt x="1022" y="335"/>
                  </a:lnTo>
                  <a:lnTo>
                    <a:pt x="986" y="270"/>
                  </a:lnTo>
                  <a:lnTo>
                    <a:pt x="944" y="211"/>
                  </a:lnTo>
                  <a:lnTo>
                    <a:pt x="900" y="156"/>
                  </a:lnTo>
                  <a:lnTo>
                    <a:pt x="852" y="112"/>
                  </a:lnTo>
                  <a:lnTo>
                    <a:pt x="801" y="72"/>
                  </a:lnTo>
                  <a:lnTo>
                    <a:pt x="749" y="42"/>
                  </a:lnTo>
                  <a:lnTo>
                    <a:pt x="692" y="19"/>
                  </a:lnTo>
                  <a:lnTo>
                    <a:pt x="635" y="5"/>
                  </a:lnTo>
                  <a:lnTo>
                    <a:pt x="576" y="0"/>
                  </a:lnTo>
                  <a:lnTo>
                    <a:pt x="517" y="5"/>
                  </a:lnTo>
                  <a:lnTo>
                    <a:pt x="461" y="19"/>
                  </a:lnTo>
                  <a:lnTo>
                    <a:pt x="406" y="42"/>
                  </a:lnTo>
                  <a:lnTo>
                    <a:pt x="351" y="72"/>
                  </a:lnTo>
                  <a:lnTo>
                    <a:pt x="303" y="112"/>
                  </a:lnTo>
                  <a:lnTo>
                    <a:pt x="255" y="156"/>
                  </a:lnTo>
                  <a:lnTo>
                    <a:pt x="210" y="211"/>
                  </a:lnTo>
                  <a:lnTo>
                    <a:pt x="168" y="270"/>
                  </a:lnTo>
                  <a:lnTo>
                    <a:pt x="133" y="335"/>
                  </a:lnTo>
                  <a:lnTo>
                    <a:pt x="99" y="404"/>
                  </a:lnTo>
                  <a:lnTo>
                    <a:pt x="70" y="480"/>
                  </a:lnTo>
                  <a:lnTo>
                    <a:pt x="46" y="562"/>
                  </a:lnTo>
                  <a:lnTo>
                    <a:pt x="25" y="646"/>
                  </a:lnTo>
                  <a:lnTo>
                    <a:pt x="13" y="734"/>
                  </a:lnTo>
                  <a:lnTo>
                    <a:pt x="2" y="825"/>
                  </a:lnTo>
                  <a:lnTo>
                    <a:pt x="0" y="919"/>
                  </a:lnTo>
                  <a:lnTo>
                    <a:pt x="2" y="1014"/>
                  </a:lnTo>
                  <a:lnTo>
                    <a:pt x="13" y="1104"/>
                  </a:lnTo>
                  <a:lnTo>
                    <a:pt x="25" y="1193"/>
                  </a:lnTo>
                  <a:lnTo>
                    <a:pt x="46" y="1277"/>
                  </a:lnTo>
                  <a:lnTo>
                    <a:pt x="70" y="1357"/>
                  </a:lnTo>
                  <a:lnTo>
                    <a:pt x="99" y="1432"/>
                  </a:lnTo>
                  <a:lnTo>
                    <a:pt x="133" y="1502"/>
                  </a:lnTo>
                  <a:lnTo>
                    <a:pt x="168" y="1567"/>
                  </a:lnTo>
                  <a:lnTo>
                    <a:pt x="210" y="1628"/>
                  </a:lnTo>
                  <a:lnTo>
                    <a:pt x="255" y="1681"/>
                  </a:lnTo>
                  <a:lnTo>
                    <a:pt x="303" y="1725"/>
                  </a:lnTo>
                  <a:lnTo>
                    <a:pt x="351" y="1765"/>
                  </a:lnTo>
                  <a:lnTo>
                    <a:pt x="406" y="1794"/>
                  </a:lnTo>
                  <a:lnTo>
                    <a:pt x="461" y="1817"/>
                  </a:lnTo>
                  <a:lnTo>
                    <a:pt x="517" y="1832"/>
                  </a:lnTo>
                  <a:lnTo>
                    <a:pt x="576" y="1836"/>
                  </a:lnTo>
                  <a:close/>
                </a:path>
              </a:pathLst>
            </a:custGeom>
            <a:solidFill>
              <a:srgbClr val="EDF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87" name="Freeform 22"/>
            <p:cNvSpPr>
              <a:spLocks/>
            </p:cNvSpPr>
            <p:nvPr/>
          </p:nvSpPr>
          <p:spPr bwMode="auto">
            <a:xfrm>
              <a:off x="2211" y="1285"/>
              <a:ext cx="1118" cy="1781"/>
            </a:xfrm>
            <a:custGeom>
              <a:avLst/>
              <a:gdLst>
                <a:gd name="T0" fmla="*/ 616 w 1118"/>
                <a:gd name="T1" fmla="*/ 1777 h 1781"/>
                <a:gd name="T2" fmla="*/ 725 w 1118"/>
                <a:gd name="T3" fmla="*/ 1741 h 1781"/>
                <a:gd name="T4" fmla="*/ 826 w 1118"/>
                <a:gd name="T5" fmla="*/ 1674 h 1781"/>
                <a:gd name="T6" fmla="*/ 914 w 1118"/>
                <a:gd name="T7" fmla="*/ 1577 h 1781"/>
                <a:gd name="T8" fmla="*/ 990 w 1118"/>
                <a:gd name="T9" fmla="*/ 1457 h 1781"/>
                <a:gd name="T10" fmla="*/ 1051 w 1118"/>
                <a:gd name="T11" fmla="*/ 1314 h 1781"/>
                <a:gd name="T12" fmla="*/ 1093 w 1118"/>
                <a:gd name="T13" fmla="*/ 1156 h 1781"/>
                <a:gd name="T14" fmla="*/ 1116 w 1118"/>
                <a:gd name="T15" fmla="*/ 982 h 1781"/>
                <a:gd name="T16" fmla="*/ 1116 w 1118"/>
                <a:gd name="T17" fmla="*/ 801 h 1781"/>
                <a:gd name="T18" fmla="*/ 1093 w 1118"/>
                <a:gd name="T19" fmla="*/ 626 h 1781"/>
                <a:gd name="T20" fmla="*/ 1051 w 1118"/>
                <a:gd name="T21" fmla="*/ 467 h 1781"/>
                <a:gd name="T22" fmla="*/ 990 w 1118"/>
                <a:gd name="T23" fmla="*/ 324 h 1781"/>
                <a:gd name="T24" fmla="*/ 914 w 1118"/>
                <a:gd name="T25" fmla="*/ 204 h 1781"/>
                <a:gd name="T26" fmla="*/ 826 w 1118"/>
                <a:gd name="T27" fmla="*/ 107 h 1781"/>
                <a:gd name="T28" fmla="*/ 725 w 1118"/>
                <a:gd name="T29" fmla="*/ 40 h 1781"/>
                <a:gd name="T30" fmla="*/ 616 w 1118"/>
                <a:gd name="T31" fmla="*/ 4 h 1781"/>
                <a:gd name="T32" fmla="*/ 502 w 1118"/>
                <a:gd name="T33" fmla="*/ 4 h 1781"/>
                <a:gd name="T34" fmla="*/ 393 w 1118"/>
                <a:gd name="T35" fmla="*/ 40 h 1781"/>
                <a:gd name="T36" fmla="*/ 292 w 1118"/>
                <a:gd name="T37" fmla="*/ 107 h 1781"/>
                <a:gd name="T38" fmla="*/ 204 w 1118"/>
                <a:gd name="T39" fmla="*/ 204 h 1781"/>
                <a:gd name="T40" fmla="*/ 128 w 1118"/>
                <a:gd name="T41" fmla="*/ 324 h 1781"/>
                <a:gd name="T42" fmla="*/ 67 w 1118"/>
                <a:gd name="T43" fmla="*/ 467 h 1781"/>
                <a:gd name="T44" fmla="*/ 25 w 1118"/>
                <a:gd name="T45" fmla="*/ 626 h 1781"/>
                <a:gd name="T46" fmla="*/ 2 w 1118"/>
                <a:gd name="T47" fmla="*/ 801 h 1781"/>
                <a:gd name="T48" fmla="*/ 2 w 1118"/>
                <a:gd name="T49" fmla="*/ 982 h 1781"/>
                <a:gd name="T50" fmla="*/ 25 w 1118"/>
                <a:gd name="T51" fmla="*/ 1156 h 1781"/>
                <a:gd name="T52" fmla="*/ 67 w 1118"/>
                <a:gd name="T53" fmla="*/ 1314 h 1781"/>
                <a:gd name="T54" fmla="*/ 128 w 1118"/>
                <a:gd name="T55" fmla="*/ 1457 h 1781"/>
                <a:gd name="T56" fmla="*/ 204 w 1118"/>
                <a:gd name="T57" fmla="*/ 1577 h 1781"/>
                <a:gd name="T58" fmla="*/ 292 w 1118"/>
                <a:gd name="T59" fmla="*/ 1674 h 1781"/>
                <a:gd name="T60" fmla="*/ 393 w 1118"/>
                <a:gd name="T61" fmla="*/ 1741 h 1781"/>
                <a:gd name="T62" fmla="*/ 502 w 1118"/>
                <a:gd name="T63" fmla="*/ 1777 h 17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118" h="1781">
                  <a:moveTo>
                    <a:pt x="559" y="1781"/>
                  </a:moveTo>
                  <a:lnTo>
                    <a:pt x="616" y="1777"/>
                  </a:lnTo>
                  <a:lnTo>
                    <a:pt x="673" y="1762"/>
                  </a:lnTo>
                  <a:lnTo>
                    <a:pt x="725" y="1741"/>
                  </a:lnTo>
                  <a:lnTo>
                    <a:pt x="778" y="1711"/>
                  </a:lnTo>
                  <a:lnTo>
                    <a:pt x="826" y="1674"/>
                  </a:lnTo>
                  <a:lnTo>
                    <a:pt x="872" y="1629"/>
                  </a:lnTo>
                  <a:lnTo>
                    <a:pt x="914" y="1577"/>
                  </a:lnTo>
                  <a:lnTo>
                    <a:pt x="954" y="1520"/>
                  </a:lnTo>
                  <a:lnTo>
                    <a:pt x="990" y="1457"/>
                  </a:lnTo>
                  <a:lnTo>
                    <a:pt x="1024" y="1388"/>
                  </a:lnTo>
                  <a:lnTo>
                    <a:pt x="1051" y="1314"/>
                  </a:lnTo>
                  <a:lnTo>
                    <a:pt x="1074" y="1236"/>
                  </a:lnTo>
                  <a:lnTo>
                    <a:pt x="1093" y="1156"/>
                  </a:lnTo>
                  <a:lnTo>
                    <a:pt x="1108" y="1070"/>
                  </a:lnTo>
                  <a:lnTo>
                    <a:pt x="1116" y="982"/>
                  </a:lnTo>
                  <a:lnTo>
                    <a:pt x="1118" y="891"/>
                  </a:lnTo>
                  <a:lnTo>
                    <a:pt x="1116" y="801"/>
                  </a:lnTo>
                  <a:lnTo>
                    <a:pt x="1108" y="713"/>
                  </a:lnTo>
                  <a:lnTo>
                    <a:pt x="1093" y="626"/>
                  </a:lnTo>
                  <a:lnTo>
                    <a:pt x="1074" y="544"/>
                  </a:lnTo>
                  <a:lnTo>
                    <a:pt x="1051" y="467"/>
                  </a:lnTo>
                  <a:lnTo>
                    <a:pt x="1024" y="393"/>
                  </a:lnTo>
                  <a:lnTo>
                    <a:pt x="990" y="324"/>
                  </a:lnTo>
                  <a:lnTo>
                    <a:pt x="954" y="260"/>
                  </a:lnTo>
                  <a:lnTo>
                    <a:pt x="914" y="204"/>
                  </a:lnTo>
                  <a:lnTo>
                    <a:pt x="872" y="151"/>
                  </a:lnTo>
                  <a:lnTo>
                    <a:pt x="826" y="107"/>
                  </a:lnTo>
                  <a:lnTo>
                    <a:pt x="778" y="69"/>
                  </a:lnTo>
                  <a:lnTo>
                    <a:pt x="725" y="40"/>
                  </a:lnTo>
                  <a:lnTo>
                    <a:pt x="673" y="19"/>
                  </a:lnTo>
                  <a:lnTo>
                    <a:pt x="616" y="4"/>
                  </a:lnTo>
                  <a:lnTo>
                    <a:pt x="559" y="0"/>
                  </a:lnTo>
                  <a:lnTo>
                    <a:pt x="502" y="4"/>
                  </a:lnTo>
                  <a:lnTo>
                    <a:pt x="446" y="19"/>
                  </a:lnTo>
                  <a:lnTo>
                    <a:pt x="393" y="40"/>
                  </a:lnTo>
                  <a:lnTo>
                    <a:pt x="341" y="69"/>
                  </a:lnTo>
                  <a:lnTo>
                    <a:pt x="292" y="107"/>
                  </a:lnTo>
                  <a:lnTo>
                    <a:pt x="246" y="151"/>
                  </a:lnTo>
                  <a:lnTo>
                    <a:pt x="204" y="204"/>
                  </a:lnTo>
                  <a:lnTo>
                    <a:pt x="164" y="260"/>
                  </a:lnTo>
                  <a:lnTo>
                    <a:pt x="128" y="324"/>
                  </a:lnTo>
                  <a:lnTo>
                    <a:pt x="95" y="393"/>
                  </a:lnTo>
                  <a:lnTo>
                    <a:pt x="67" y="467"/>
                  </a:lnTo>
                  <a:lnTo>
                    <a:pt x="44" y="544"/>
                  </a:lnTo>
                  <a:lnTo>
                    <a:pt x="25" y="626"/>
                  </a:lnTo>
                  <a:lnTo>
                    <a:pt x="10" y="713"/>
                  </a:lnTo>
                  <a:lnTo>
                    <a:pt x="2" y="801"/>
                  </a:lnTo>
                  <a:lnTo>
                    <a:pt x="0" y="891"/>
                  </a:lnTo>
                  <a:lnTo>
                    <a:pt x="2" y="982"/>
                  </a:lnTo>
                  <a:lnTo>
                    <a:pt x="10" y="1070"/>
                  </a:lnTo>
                  <a:lnTo>
                    <a:pt x="25" y="1156"/>
                  </a:lnTo>
                  <a:lnTo>
                    <a:pt x="44" y="1236"/>
                  </a:lnTo>
                  <a:lnTo>
                    <a:pt x="67" y="1314"/>
                  </a:lnTo>
                  <a:lnTo>
                    <a:pt x="95" y="1388"/>
                  </a:lnTo>
                  <a:lnTo>
                    <a:pt x="128" y="1457"/>
                  </a:lnTo>
                  <a:lnTo>
                    <a:pt x="164" y="1520"/>
                  </a:lnTo>
                  <a:lnTo>
                    <a:pt x="204" y="1577"/>
                  </a:lnTo>
                  <a:lnTo>
                    <a:pt x="246" y="1629"/>
                  </a:lnTo>
                  <a:lnTo>
                    <a:pt x="292" y="1674"/>
                  </a:lnTo>
                  <a:lnTo>
                    <a:pt x="341" y="1711"/>
                  </a:lnTo>
                  <a:lnTo>
                    <a:pt x="393" y="1741"/>
                  </a:lnTo>
                  <a:lnTo>
                    <a:pt x="446" y="1762"/>
                  </a:lnTo>
                  <a:lnTo>
                    <a:pt x="502" y="1777"/>
                  </a:lnTo>
                  <a:lnTo>
                    <a:pt x="559" y="1781"/>
                  </a:lnTo>
                  <a:close/>
                </a:path>
              </a:pathLst>
            </a:custGeom>
            <a:solidFill>
              <a:srgbClr val="EFF7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88" name="Freeform 23"/>
            <p:cNvSpPr>
              <a:spLocks/>
            </p:cNvSpPr>
            <p:nvPr/>
          </p:nvSpPr>
          <p:spPr bwMode="auto">
            <a:xfrm>
              <a:off x="2230" y="1314"/>
              <a:ext cx="1083" cy="1725"/>
            </a:xfrm>
            <a:custGeom>
              <a:avLst/>
              <a:gdLst>
                <a:gd name="T0" fmla="*/ 595 w 1083"/>
                <a:gd name="T1" fmla="*/ 1720 h 1725"/>
                <a:gd name="T2" fmla="*/ 702 w 1083"/>
                <a:gd name="T3" fmla="*/ 1687 h 1725"/>
                <a:gd name="T4" fmla="*/ 799 w 1083"/>
                <a:gd name="T5" fmla="*/ 1619 h 1725"/>
                <a:gd name="T6" fmla="*/ 885 w 1083"/>
                <a:gd name="T7" fmla="*/ 1527 h 1725"/>
                <a:gd name="T8" fmla="*/ 959 w 1083"/>
                <a:gd name="T9" fmla="*/ 1411 h 1725"/>
                <a:gd name="T10" fmla="*/ 1017 w 1083"/>
                <a:gd name="T11" fmla="*/ 1272 h 1725"/>
                <a:gd name="T12" fmla="*/ 1057 w 1083"/>
                <a:gd name="T13" fmla="*/ 1119 h 1725"/>
                <a:gd name="T14" fmla="*/ 1080 w 1083"/>
                <a:gd name="T15" fmla="*/ 951 h 1725"/>
                <a:gd name="T16" fmla="*/ 1080 w 1083"/>
                <a:gd name="T17" fmla="*/ 774 h 1725"/>
                <a:gd name="T18" fmla="*/ 1057 w 1083"/>
                <a:gd name="T19" fmla="*/ 606 h 1725"/>
                <a:gd name="T20" fmla="*/ 1017 w 1083"/>
                <a:gd name="T21" fmla="*/ 450 h 1725"/>
                <a:gd name="T22" fmla="*/ 959 w 1083"/>
                <a:gd name="T23" fmla="*/ 313 h 1725"/>
                <a:gd name="T24" fmla="*/ 885 w 1083"/>
                <a:gd name="T25" fmla="*/ 196 h 1725"/>
                <a:gd name="T26" fmla="*/ 799 w 1083"/>
                <a:gd name="T27" fmla="*/ 103 h 1725"/>
                <a:gd name="T28" fmla="*/ 702 w 1083"/>
                <a:gd name="T29" fmla="*/ 38 h 1725"/>
                <a:gd name="T30" fmla="*/ 595 w 1083"/>
                <a:gd name="T31" fmla="*/ 4 h 1725"/>
                <a:gd name="T32" fmla="*/ 486 w 1083"/>
                <a:gd name="T33" fmla="*/ 4 h 1725"/>
                <a:gd name="T34" fmla="*/ 380 w 1083"/>
                <a:gd name="T35" fmla="*/ 38 h 1725"/>
                <a:gd name="T36" fmla="*/ 282 w 1083"/>
                <a:gd name="T37" fmla="*/ 103 h 1725"/>
                <a:gd name="T38" fmla="*/ 195 w 1083"/>
                <a:gd name="T39" fmla="*/ 196 h 1725"/>
                <a:gd name="T40" fmla="*/ 124 w 1083"/>
                <a:gd name="T41" fmla="*/ 313 h 1725"/>
                <a:gd name="T42" fmla="*/ 65 w 1083"/>
                <a:gd name="T43" fmla="*/ 450 h 1725"/>
                <a:gd name="T44" fmla="*/ 25 w 1083"/>
                <a:gd name="T45" fmla="*/ 606 h 1725"/>
                <a:gd name="T46" fmla="*/ 2 w 1083"/>
                <a:gd name="T47" fmla="*/ 774 h 1725"/>
                <a:gd name="T48" fmla="*/ 2 w 1083"/>
                <a:gd name="T49" fmla="*/ 951 h 1725"/>
                <a:gd name="T50" fmla="*/ 25 w 1083"/>
                <a:gd name="T51" fmla="*/ 1119 h 1725"/>
                <a:gd name="T52" fmla="*/ 65 w 1083"/>
                <a:gd name="T53" fmla="*/ 1272 h 1725"/>
                <a:gd name="T54" fmla="*/ 124 w 1083"/>
                <a:gd name="T55" fmla="*/ 1411 h 1725"/>
                <a:gd name="T56" fmla="*/ 195 w 1083"/>
                <a:gd name="T57" fmla="*/ 1527 h 1725"/>
                <a:gd name="T58" fmla="*/ 282 w 1083"/>
                <a:gd name="T59" fmla="*/ 1619 h 1725"/>
                <a:gd name="T60" fmla="*/ 380 w 1083"/>
                <a:gd name="T61" fmla="*/ 1687 h 1725"/>
                <a:gd name="T62" fmla="*/ 486 w 1083"/>
                <a:gd name="T63" fmla="*/ 1720 h 172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83" h="1725">
                  <a:moveTo>
                    <a:pt x="540" y="1725"/>
                  </a:moveTo>
                  <a:lnTo>
                    <a:pt x="595" y="1720"/>
                  </a:lnTo>
                  <a:lnTo>
                    <a:pt x="649" y="1708"/>
                  </a:lnTo>
                  <a:lnTo>
                    <a:pt x="702" y="1687"/>
                  </a:lnTo>
                  <a:lnTo>
                    <a:pt x="753" y="1657"/>
                  </a:lnTo>
                  <a:lnTo>
                    <a:pt x="799" y="1619"/>
                  </a:lnTo>
                  <a:lnTo>
                    <a:pt x="843" y="1577"/>
                  </a:lnTo>
                  <a:lnTo>
                    <a:pt x="885" y="1527"/>
                  </a:lnTo>
                  <a:lnTo>
                    <a:pt x="925" y="1472"/>
                  </a:lnTo>
                  <a:lnTo>
                    <a:pt x="959" y="1411"/>
                  </a:lnTo>
                  <a:lnTo>
                    <a:pt x="990" y="1344"/>
                  </a:lnTo>
                  <a:lnTo>
                    <a:pt x="1017" y="1272"/>
                  </a:lnTo>
                  <a:lnTo>
                    <a:pt x="1041" y="1197"/>
                  </a:lnTo>
                  <a:lnTo>
                    <a:pt x="1057" y="1119"/>
                  </a:lnTo>
                  <a:lnTo>
                    <a:pt x="1072" y="1037"/>
                  </a:lnTo>
                  <a:lnTo>
                    <a:pt x="1080" y="951"/>
                  </a:lnTo>
                  <a:lnTo>
                    <a:pt x="1083" y="862"/>
                  </a:lnTo>
                  <a:lnTo>
                    <a:pt x="1080" y="774"/>
                  </a:lnTo>
                  <a:lnTo>
                    <a:pt x="1072" y="688"/>
                  </a:lnTo>
                  <a:lnTo>
                    <a:pt x="1057" y="606"/>
                  </a:lnTo>
                  <a:lnTo>
                    <a:pt x="1041" y="526"/>
                  </a:lnTo>
                  <a:lnTo>
                    <a:pt x="1017" y="450"/>
                  </a:lnTo>
                  <a:lnTo>
                    <a:pt x="990" y="381"/>
                  </a:lnTo>
                  <a:lnTo>
                    <a:pt x="959" y="313"/>
                  </a:lnTo>
                  <a:lnTo>
                    <a:pt x="925" y="253"/>
                  </a:lnTo>
                  <a:lnTo>
                    <a:pt x="885" y="196"/>
                  </a:lnTo>
                  <a:lnTo>
                    <a:pt x="843" y="147"/>
                  </a:lnTo>
                  <a:lnTo>
                    <a:pt x="799" y="103"/>
                  </a:lnTo>
                  <a:lnTo>
                    <a:pt x="753" y="67"/>
                  </a:lnTo>
                  <a:lnTo>
                    <a:pt x="702" y="38"/>
                  </a:lnTo>
                  <a:lnTo>
                    <a:pt x="649" y="17"/>
                  </a:lnTo>
                  <a:lnTo>
                    <a:pt x="595" y="4"/>
                  </a:lnTo>
                  <a:lnTo>
                    <a:pt x="540" y="0"/>
                  </a:lnTo>
                  <a:lnTo>
                    <a:pt x="486" y="4"/>
                  </a:lnTo>
                  <a:lnTo>
                    <a:pt x="431" y="17"/>
                  </a:lnTo>
                  <a:lnTo>
                    <a:pt x="380" y="38"/>
                  </a:lnTo>
                  <a:lnTo>
                    <a:pt x="330" y="67"/>
                  </a:lnTo>
                  <a:lnTo>
                    <a:pt x="282" y="103"/>
                  </a:lnTo>
                  <a:lnTo>
                    <a:pt x="237" y="147"/>
                  </a:lnTo>
                  <a:lnTo>
                    <a:pt x="195" y="196"/>
                  </a:lnTo>
                  <a:lnTo>
                    <a:pt x="158" y="253"/>
                  </a:lnTo>
                  <a:lnTo>
                    <a:pt x="124" y="313"/>
                  </a:lnTo>
                  <a:lnTo>
                    <a:pt x="92" y="381"/>
                  </a:lnTo>
                  <a:lnTo>
                    <a:pt x="65" y="450"/>
                  </a:lnTo>
                  <a:lnTo>
                    <a:pt x="42" y="526"/>
                  </a:lnTo>
                  <a:lnTo>
                    <a:pt x="25" y="606"/>
                  </a:lnTo>
                  <a:lnTo>
                    <a:pt x="10" y="688"/>
                  </a:lnTo>
                  <a:lnTo>
                    <a:pt x="2" y="774"/>
                  </a:lnTo>
                  <a:lnTo>
                    <a:pt x="0" y="862"/>
                  </a:lnTo>
                  <a:lnTo>
                    <a:pt x="2" y="951"/>
                  </a:lnTo>
                  <a:lnTo>
                    <a:pt x="10" y="1037"/>
                  </a:lnTo>
                  <a:lnTo>
                    <a:pt x="25" y="1119"/>
                  </a:lnTo>
                  <a:lnTo>
                    <a:pt x="42" y="1197"/>
                  </a:lnTo>
                  <a:lnTo>
                    <a:pt x="65" y="1272"/>
                  </a:lnTo>
                  <a:lnTo>
                    <a:pt x="92" y="1344"/>
                  </a:lnTo>
                  <a:lnTo>
                    <a:pt x="124" y="1411"/>
                  </a:lnTo>
                  <a:lnTo>
                    <a:pt x="158" y="1472"/>
                  </a:lnTo>
                  <a:lnTo>
                    <a:pt x="195" y="1527"/>
                  </a:lnTo>
                  <a:lnTo>
                    <a:pt x="237" y="1577"/>
                  </a:lnTo>
                  <a:lnTo>
                    <a:pt x="282" y="1619"/>
                  </a:lnTo>
                  <a:lnTo>
                    <a:pt x="330" y="1657"/>
                  </a:lnTo>
                  <a:lnTo>
                    <a:pt x="380" y="1687"/>
                  </a:lnTo>
                  <a:lnTo>
                    <a:pt x="431" y="1708"/>
                  </a:lnTo>
                  <a:lnTo>
                    <a:pt x="486" y="1720"/>
                  </a:lnTo>
                  <a:lnTo>
                    <a:pt x="540" y="1725"/>
                  </a:lnTo>
                  <a:close/>
                </a:path>
              </a:pathLst>
            </a:custGeom>
            <a:solidFill>
              <a:srgbClr val="F4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89" name="Freeform 24"/>
            <p:cNvSpPr>
              <a:spLocks/>
            </p:cNvSpPr>
            <p:nvPr/>
          </p:nvSpPr>
          <p:spPr bwMode="auto">
            <a:xfrm>
              <a:off x="2245" y="1344"/>
              <a:ext cx="1047" cy="1668"/>
            </a:xfrm>
            <a:custGeom>
              <a:avLst/>
              <a:gdLst>
                <a:gd name="T0" fmla="*/ 578 w 1047"/>
                <a:gd name="T1" fmla="*/ 1664 h 1668"/>
                <a:gd name="T2" fmla="*/ 679 w 1047"/>
                <a:gd name="T3" fmla="*/ 1630 h 1668"/>
                <a:gd name="T4" fmla="*/ 773 w 1047"/>
                <a:gd name="T5" fmla="*/ 1567 h 1668"/>
                <a:gd name="T6" fmla="*/ 857 w 1047"/>
                <a:gd name="T7" fmla="*/ 1479 h 1668"/>
                <a:gd name="T8" fmla="*/ 927 w 1047"/>
                <a:gd name="T9" fmla="*/ 1365 h 1668"/>
                <a:gd name="T10" fmla="*/ 984 w 1047"/>
                <a:gd name="T11" fmla="*/ 1233 h 1668"/>
                <a:gd name="T12" fmla="*/ 1024 w 1047"/>
                <a:gd name="T13" fmla="*/ 1083 h 1668"/>
                <a:gd name="T14" fmla="*/ 1045 w 1047"/>
                <a:gd name="T15" fmla="*/ 922 h 1668"/>
                <a:gd name="T16" fmla="*/ 1045 w 1047"/>
                <a:gd name="T17" fmla="*/ 749 h 1668"/>
                <a:gd name="T18" fmla="*/ 1024 w 1047"/>
                <a:gd name="T19" fmla="*/ 587 h 1668"/>
                <a:gd name="T20" fmla="*/ 984 w 1047"/>
                <a:gd name="T21" fmla="*/ 438 h 1668"/>
                <a:gd name="T22" fmla="*/ 927 w 1047"/>
                <a:gd name="T23" fmla="*/ 305 h 1668"/>
                <a:gd name="T24" fmla="*/ 857 w 1047"/>
                <a:gd name="T25" fmla="*/ 192 h 1668"/>
                <a:gd name="T26" fmla="*/ 773 w 1047"/>
                <a:gd name="T27" fmla="*/ 101 h 1668"/>
                <a:gd name="T28" fmla="*/ 679 w 1047"/>
                <a:gd name="T29" fmla="*/ 38 h 1668"/>
                <a:gd name="T30" fmla="*/ 578 w 1047"/>
                <a:gd name="T31" fmla="*/ 5 h 1668"/>
                <a:gd name="T32" fmla="*/ 471 w 1047"/>
                <a:gd name="T33" fmla="*/ 5 h 1668"/>
                <a:gd name="T34" fmla="*/ 368 w 1047"/>
                <a:gd name="T35" fmla="*/ 38 h 1668"/>
                <a:gd name="T36" fmla="*/ 275 w 1047"/>
                <a:gd name="T37" fmla="*/ 101 h 1668"/>
                <a:gd name="T38" fmla="*/ 191 w 1047"/>
                <a:gd name="T39" fmla="*/ 192 h 1668"/>
                <a:gd name="T40" fmla="*/ 120 w 1047"/>
                <a:gd name="T41" fmla="*/ 305 h 1668"/>
                <a:gd name="T42" fmla="*/ 63 w 1047"/>
                <a:gd name="T43" fmla="*/ 438 h 1668"/>
                <a:gd name="T44" fmla="*/ 23 w 1047"/>
                <a:gd name="T45" fmla="*/ 587 h 1668"/>
                <a:gd name="T46" fmla="*/ 2 w 1047"/>
                <a:gd name="T47" fmla="*/ 749 h 1668"/>
                <a:gd name="T48" fmla="*/ 2 w 1047"/>
                <a:gd name="T49" fmla="*/ 922 h 1668"/>
                <a:gd name="T50" fmla="*/ 23 w 1047"/>
                <a:gd name="T51" fmla="*/ 1083 h 1668"/>
                <a:gd name="T52" fmla="*/ 63 w 1047"/>
                <a:gd name="T53" fmla="*/ 1233 h 1668"/>
                <a:gd name="T54" fmla="*/ 120 w 1047"/>
                <a:gd name="T55" fmla="*/ 1365 h 1668"/>
                <a:gd name="T56" fmla="*/ 191 w 1047"/>
                <a:gd name="T57" fmla="*/ 1479 h 1668"/>
                <a:gd name="T58" fmla="*/ 275 w 1047"/>
                <a:gd name="T59" fmla="*/ 1567 h 1668"/>
                <a:gd name="T60" fmla="*/ 368 w 1047"/>
                <a:gd name="T61" fmla="*/ 1630 h 1668"/>
                <a:gd name="T62" fmla="*/ 471 w 1047"/>
                <a:gd name="T63" fmla="*/ 1664 h 16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47" h="1668">
                  <a:moveTo>
                    <a:pt x="523" y="1668"/>
                  </a:moveTo>
                  <a:lnTo>
                    <a:pt x="578" y="1664"/>
                  </a:lnTo>
                  <a:lnTo>
                    <a:pt x="628" y="1651"/>
                  </a:lnTo>
                  <a:lnTo>
                    <a:pt x="679" y="1630"/>
                  </a:lnTo>
                  <a:lnTo>
                    <a:pt x="727" y="1603"/>
                  </a:lnTo>
                  <a:lnTo>
                    <a:pt x="773" y="1567"/>
                  </a:lnTo>
                  <a:lnTo>
                    <a:pt x="815" y="1525"/>
                  </a:lnTo>
                  <a:lnTo>
                    <a:pt x="857" y="1479"/>
                  </a:lnTo>
                  <a:lnTo>
                    <a:pt x="893" y="1424"/>
                  </a:lnTo>
                  <a:lnTo>
                    <a:pt x="927" y="1365"/>
                  </a:lnTo>
                  <a:lnTo>
                    <a:pt x="958" y="1302"/>
                  </a:lnTo>
                  <a:lnTo>
                    <a:pt x="984" y="1233"/>
                  </a:lnTo>
                  <a:lnTo>
                    <a:pt x="1007" y="1159"/>
                  </a:lnTo>
                  <a:lnTo>
                    <a:pt x="1024" y="1083"/>
                  </a:lnTo>
                  <a:lnTo>
                    <a:pt x="1036" y="1004"/>
                  </a:lnTo>
                  <a:lnTo>
                    <a:pt x="1045" y="922"/>
                  </a:lnTo>
                  <a:lnTo>
                    <a:pt x="1047" y="835"/>
                  </a:lnTo>
                  <a:lnTo>
                    <a:pt x="1045" y="749"/>
                  </a:lnTo>
                  <a:lnTo>
                    <a:pt x="1036" y="667"/>
                  </a:lnTo>
                  <a:lnTo>
                    <a:pt x="1024" y="587"/>
                  </a:lnTo>
                  <a:lnTo>
                    <a:pt x="1007" y="511"/>
                  </a:lnTo>
                  <a:lnTo>
                    <a:pt x="984" y="438"/>
                  </a:lnTo>
                  <a:lnTo>
                    <a:pt x="958" y="369"/>
                  </a:lnTo>
                  <a:lnTo>
                    <a:pt x="927" y="305"/>
                  </a:lnTo>
                  <a:lnTo>
                    <a:pt x="893" y="244"/>
                  </a:lnTo>
                  <a:lnTo>
                    <a:pt x="857" y="192"/>
                  </a:lnTo>
                  <a:lnTo>
                    <a:pt x="815" y="143"/>
                  </a:lnTo>
                  <a:lnTo>
                    <a:pt x="773" y="101"/>
                  </a:lnTo>
                  <a:lnTo>
                    <a:pt x="727" y="66"/>
                  </a:lnTo>
                  <a:lnTo>
                    <a:pt x="679" y="38"/>
                  </a:lnTo>
                  <a:lnTo>
                    <a:pt x="628" y="17"/>
                  </a:lnTo>
                  <a:lnTo>
                    <a:pt x="578" y="5"/>
                  </a:lnTo>
                  <a:lnTo>
                    <a:pt x="523" y="0"/>
                  </a:lnTo>
                  <a:lnTo>
                    <a:pt x="471" y="5"/>
                  </a:lnTo>
                  <a:lnTo>
                    <a:pt x="418" y="17"/>
                  </a:lnTo>
                  <a:lnTo>
                    <a:pt x="368" y="38"/>
                  </a:lnTo>
                  <a:lnTo>
                    <a:pt x="319" y="66"/>
                  </a:lnTo>
                  <a:lnTo>
                    <a:pt x="275" y="101"/>
                  </a:lnTo>
                  <a:lnTo>
                    <a:pt x="231" y="143"/>
                  </a:lnTo>
                  <a:lnTo>
                    <a:pt x="191" y="192"/>
                  </a:lnTo>
                  <a:lnTo>
                    <a:pt x="153" y="244"/>
                  </a:lnTo>
                  <a:lnTo>
                    <a:pt x="120" y="305"/>
                  </a:lnTo>
                  <a:lnTo>
                    <a:pt x="90" y="369"/>
                  </a:lnTo>
                  <a:lnTo>
                    <a:pt x="63" y="438"/>
                  </a:lnTo>
                  <a:lnTo>
                    <a:pt x="42" y="511"/>
                  </a:lnTo>
                  <a:lnTo>
                    <a:pt x="23" y="587"/>
                  </a:lnTo>
                  <a:lnTo>
                    <a:pt x="10" y="667"/>
                  </a:lnTo>
                  <a:lnTo>
                    <a:pt x="2" y="749"/>
                  </a:lnTo>
                  <a:lnTo>
                    <a:pt x="0" y="835"/>
                  </a:lnTo>
                  <a:lnTo>
                    <a:pt x="2" y="922"/>
                  </a:lnTo>
                  <a:lnTo>
                    <a:pt x="10" y="1004"/>
                  </a:lnTo>
                  <a:lnTo>
                    <a:pt x="23" y="1083"/>
                  </a:lnTo>
                  <a:lnTo>
                    <a:pt x="42" y="1159"/>
                  </a:lnTo>
                  <a:lnTo>
                    <a:pt x="63" y="1233"/>
                  </a:lnTo>
                  <a:lnTo>
                    <a:pt x="90" y="1302"/>
                  </a:lnTo>
                  <a:lnTo>
                    <a:pt x="120" y="1365"/>
                  </a:lnTo>
                  <a:lnTo>
                    <a:pt x="153" y="1424"/>
                  </a:lnTo>
                  <a:lnTo>
                    <a:pt x="191" y="1479"/>
                  </a:lnTo>
                  <a:lnTo>
                    <a:pt x="231" y="1525"/>
                  </a:lnTo>
                  <a:lnTo>
                    <a:pt x="275" y="1567"/>
                  </a:lnTo>
                  <a:lnTo>
                    <a:pt x="319" y="1603"/>
                  </a:lnTo>
                  <a:lnTo>
                    <a:pt x="368" y="1630"/>
                  </a:lnTo>
                  <a:lnTo>
                    <a:pt x="418" y="1651"/>
                  </a:lnTo>
                  <a:lnTo>
                    <a:pt x="471" y="1664"/>
                  </a:lnTo>
                  <a:lnTo>
                    <a:pt x="523" y="1668"/>
                  </a:lnTo>
                  <a:close/>
                </a:path>
              </a:pathLst>
            </a:custGeom>
            <a:solidFill>
              <a:srgbClr val="F9FC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0" name="Freeform 25"/>
            <p:cNvSpPr>
              <a:spLocks/>
            </p:cNvSpPr>
            <p:nvPr/>
          </p:nvSpPr>
          <p:spPr bwMode="auto">
            <a:xfrm>
              <a:off x="2266" y="1371"/>
              <a:ext cx="1011" cy="1611"/>
            </a:xfrm>
            <a:custGeom>
              <a:avLst/>
              <a:gdLst>
                <a:gd name="T0" fmla="*/ 557 w 1011"/>
                <a:gd name="T1" fmla="*/ 1607 h 1611"/>
                <a:gd name="T2" fmla="*/ 656 w 1011"/>
                <a:gd name="T3" fmla="*/ 1575 h 1611"/>
                <a:gd name="T4" fmla="*/ 746 w 1011"/>
                <a:gd name="T5" fmla="*/ 1514 h 1611"/>
                <a:gd name="T6" fmla="*/ 826 w 1011"/>
                <a:gd name="T7" fmla="*/ 1426 h 1611"/>
                <a:gd name="T8" fmla="*/ 895 w 1011"/>
                <a:gd name="T9" fmla="*/ 1316 h 1611"/>
                <a:gd name="T10" fmla="*/ 950 w 1011"/>
                <a:gd name="T11" fmla="*/ 1188 h 1611"/>
                <a:gd name="T12" fmla="*/ 988 w 1011"/>
                <a:gd name="T13" fmla="*/ 1045 h 1611"/>
                <a:gd name="T14" fmla="*/ 1009 w 1011"/>
                <a:gd name="T15" fmla="*/ 887 h 1611"/>
                <a:gd name="T16" fmla="*/ 1009 w 1011"/>
                <a:gd name="T17" fmla="*/ 723 h 1611"/>
                <a:gd name="T18" fmla="*/ 988 w 1011"/>
                <a:gd name="T19" fmla="*/ 566 h 1611"/>
                <a:gd name="T20" fmla="*/ 950 w 1011"/>
                <a:gd name="T21" fmla="*/ 421 h 1611"/>
                <a:gd name="T22" fmla="*/ 895 w 1011"/>
                <a:gd name="T23" fmla="*/ 292 h 1611"/>
                <a:gd name="T24" fmla="*/ 826 w 1011"/>
                <a:gd name="T25" fmla="*/ 183 h 1611"/>
                <a:gd name="T26" fmla="*/ 746 w 1011"/>
                <a:gd name="T27" fmla="*/ 97 h 1611"/>
                <a:gd name="T28" fmla="*/ 656 w 1011"/>
                <a:gd name="T29" fmla="*/ 36 h 1611"/>
                <a:gd name="T30" fmla="*/ 557 w 1011"/>
                <a:gd name="T31" fmla="*/ 4 h 1611"/>
                <a:gd name="T32" fmla="*/ 452 w 1011"/>
                <a:gd name="T33" fmla="*/ 4 h 1611"/>
                <a:gd name="T34" fmla="*/ 353 w 1011"/>
                <a:gd name="T35" fmla="*/ 36 h 1611"/>
                <a:gd name="T36" fmla="*/ 262 w 1011"/>
                <a:gd name="T37" fmla="*/ 97 h 1611"/>
                <a:gd name="T38" fmla="*/ 183 w 1011"/>
                <a:gd name="T39" fmla="*/ 183 h 1611"/>
                <a:gd name="T40" fmla="*/ 115 w 1011"/>
                <a:gd name="T41" fmla="*/ 292 h 1611"/>
                <a:gd name="T42" fmla="*/ 61 w 1011"/>
                <a:gd name="T43" fmla="*/ 421 h 1611"/>
                <a:gd name="T44" fmla="*/ 23 w 1011"/>
                <a:gd name="T45" fmla="*/ 566 h 1611"/>
                <a:gd name="T46" fmla="*/ 2 w 1011"/>
                <a:gd name="T47" fmla="*/ 723 h 1611"/>
                <a:gd name="T48" fmla="*/ 2 w 1011"/>
                <a:gd name="T49" fmla="*/ 887 h 1611"/>
                <a:gd name="T50" fmla="*/ 23 w 1011"/>
                <a:gd name="T51" fmla="*/ 1045 h 1611"/>
                <a:gd name="T52" fmla="*/ 61 w 1011"/>
                <a:gd name="T53" fmla="*/ 1188 h 1611"/>
                <a:gd name="T54" fmla="*/ 115 w 1011"/>
                <a:gd name="T55" fmla="*/ 1316 h 1611"/>
                <a:gd name="T56" fmla="*/ 183 w 1011"/>
                <a:gd name="T57" fmla="*/ 1426 h 1611"/>
                <a:gd name="T58" fmla="*/ 262 w 1011"/>
                <a:gd name="T59" fmla="*/ 1514 h 1611"/>
                <a:gd name="T60" fmla="*/ 353 w 1011"/>
                <a:gd name="T61" fmla="*/ 1575 h 1611"/>
                <a:gd name="T62" fmla="*/ 452 w 1011"/>
                <a:gd name="T63" fmla="*/ 1607 h 161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11" h="1611">
                  <a:moveTo>
                    <a:pt x="504" y="1611"/>
                  </a:moveTo>
                  <a:lnTo>
                    <a:pt x="557" y="1607"/>
                  </a:lnTo>
                  <a:lnTo>
                    <a:pt x="607" y="1594"/>
                  </a:lnTo>
                  <a:lnTo>
                    <a:pt x="656" y="1575"/>
                  </a:lnTo>
                  <a:lnTo>
                    <a:pt x="702" y="1548"/>
                  </a:lnTo>
                  <a:lnTo>
                    <a:pt x="746" y="1514"/>
                  </a:lnTo>
                  <a:lnTo>
                    <a:pt x="788" y="1472"/>
                  </a:lnTo>
                  <a:lnTo>
                    <a:pt x="826" y="1426"/>
                  </a:lnTo>
                  <a:lnTo>
                    <a:pt x="862" y="1375"/>
                  </a:lnTo>
                  <a:lnTo>
                    <a:pt x="895" y="1316"/>
                  </a:lnTo>
                  <a:lnTo>
                    <a:pt x="925" y="1255"/>
                  </a:lnTo>
                  <a:lnTo>
                    <a:pt x="950" y="1188"/>
                  </a:lnTo>
                  <a:lnTo>
                    <a:pt x="971" y="1119"/>
                  </a:lnTo>
                  <a:lnTo>
                    <a:pt x="988" y="1045"/>
                  </a:lnTo>
                  <a:lnTo>
                    <a:pt x="1000" y="967"/>
                  </a:lnTo>
                  <a:lnTo>
                    <a:pt x="1009" y="887"/>
                  </a:lnTo>
                  <a:lnTo>
                    <a:pt x="1011" y="805"/>
                  </a:lnTo>
                  <a:lnTo>
                    <a:pt x="1009" y="723"/>
                  </a:lnTo>
                  <a:lnTo>
                    <a:pt x="1000" y="643"/>
                  </a:lnTo>
                  <a:lnTo>
                    <a:pt x="988" y="566"/>
                  </a:lnTo>
                  <a:lnTo>
                    <a:pt x="971" y="492"/>
                  </a:lnTo>
                  <a:lnTo>
                    <a:pt x="950" y="421"/>
                  </a:lnTo>
                  <a:lnTo>
                    <a:pt x="925" y="355"/>
                  </a:lnTo>
                  <a:lnTo>
                    <a:pt x="895" y="292"/>
                  </a:lnTo>
                  <a:lnTo>
                    <a:pt x="862" y="235"/>
                  </a:lnTo>
                  <a:lnTo>
                    <a:pt x="826" y="183"/>
                  </a:lnTo>
                  <a:lnTo>
                    <a:pt x="788" y="137"/>
                  </a:lnTo>
                  <a:lnTo>
                    <a:pt x="746" y="97"/>
                  </a:lnTo>
                  <a:lnTo>
                    <a:pt x="702" y="63"/>
                  </a:lnTo>
                  <a:lnTo>
                    <a:pt x="656" y="36"/>
                  </a:lnTo>
                  <a:lnTo>
                    <a:pt x="607" y="17"/>
                  </a:lnTo>
                  <a:lnTo>
                    <a:pt x="557" y="4"/>
                  </a:lnTo>
                  <a:lnTo>
                    <a:pt x="504" y="0"/>
                  </a:lnTo>
                  <a:lnTo>
                    <a:pt x="452" y="4"/>
                  </a:lnTo>
                  <a:lnTo>
                    <a:pt x="403" y="17"/>
                  </a:lnTo>
                  <a:lnTo>
                    <a:pt x="353" y="36"/>
                  </a:lnTo>
                  <a:lnTo>
                    <a:pt x="307" y="63"/>
                  </a:lnTo>
                  <a:lnTo>
                    <a:pt x="262" y="97"/>
                  </a:lnTo>
                  <a:lnTo>
                    <a:pt x="222" y="137"/>
                  </a:lnTo>
                  <a:lnTo>
                    <a:pt x="183" y="183"/>
                  </a:lnTo>
                  <a:lnTo>
                    <a:pt x="147" y="235"/>
                  </a:lnTo>
                  <a:lnTo>
                    <a:pt x="115" y="292"/>
                  </a:lnTo>
                  <a:lnTo>
                    <a:pt x="86" y="355"/>
                  </a:lnTo>
                  <a:lnTo>
                    <a:pt x="61" y="421"/>
                  </a:lnTo>
                  <a:lnTo>
                    <a:pt x="40" y="492"/>
                  </a:lnTo>
                  <a:lnTo>
                    <a:pt x="23" y="566"/>
                  </a:lnTo>
                  <a:lnTo>
                    <a:pt x="10" y="643"/>
                  </a:lnTo>
                  <a:lnTo>
                    <a:pt x="2" y="723"/>
                  </a:lnTo>
                  <a:lnTo>
                    <a:pt x="0" y="805"/>
                  </a:lnTo>
                  <a:lnTo>
                    <a:pt x="2" y="887"/>
                  </a:lnTo>
                  <a:lnTo>
                    <a:pt x="10" y="967"/>
                  </a:lnTo>
                  <a:lnTo>
                    <a:pt x="23" y="1045"/>
                  </a:lnTo>
                  <a:lnTo>
                    <a:pt x="40" y="1119"/>
                  </a:lnTo>
                  <a:lnTo>
                    <a:pt x="61" y="1188"/>
                  </a:lnTo>
                  <a:lnTo>
                    <a:pt x="86" y="1255"/>
                  </a:lnTo>
                  <a:lnTo>
                    <a:pt x="115" y="1316"/>
                  </a:lnTo>
                  <a:lnTo>
                    <a:pt x="147" y="1375"/>
                  </a:lnTo>
                  <a:lnTo>
                    <a:pt x="183" y="1426"/>
                  </a:lnTo>
                  <a:lnTo>
                    <a:pt x="222" y="1472"/>
                  </a:lnTo>
                  <a:lnTo>
                    <a:pt x="262" y="1514"/>
                  </a:lnTo>
                  <a:lnTo>
                    <a:pt x="307" y="1548"/>
                  </a:lnTo>
                  <a:lnTo>
                    <a:pt x="353" y="1575"/>
                  </a:lnTo>
                  <a:lnTo>
                    <a:pt x="403" y="1594"/>
                  </a:lnTo>
                  <a:lnTo>
                    <a:pt x="452" y="1607"/>
                  </a:lnTo>
                  <a:lnTo>
                    <a:pt x="504" y="16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1" name="Freeform 26"/>
            <p:cNvSpPr>
              <a:spLocks/>
            </p:cNvSpPr>
            <p:nvPr/>
          </p:nvSpPr>
          <p:spPr bwMode="auto">
            <a:xfrm>
              <a:off x="1702" y="1133"/>
              <a:ext cx="131" cy="133"/>
            </a:xfrm>
            <a:custGeom>
              <a:avLst/>
              <a:gdLst>
                <a:gd name="T0" fmla="*/ 131 w 131"/>
                <a:gd name="T1" fmla="*/ 61 h 133"/>
                <a:gd name="T2" fmla="*/ 0 w 131"/>
                <a:gd name="T3" fmla="*/ 0 h 133"/>
                <a:gd name="T4" fmla="*/ 7 w 131"/>
                <a:gd name="T5" fmla="*/ 133 h 133"/>
                <a:gd name="T6" fmla="*/ 21 w 131"/>
                <a:gd name="T7" fmla="*/ 122 h 133"/>
                <a:gd name="T8" fmla="*/ 36 w 131"/>
                <a:gd name="T9" fmla="*/ 114 h 133"/>
                <a:gd name="T10" fmla="*/ 53 w 131"/>
                <a:gd name="T11" fmla="*/ 103 h 133"/>
                <a:gd name="T12" fmla="*/ 67 w 131"/>
                <a:gd name="T13" fmla="*/ 95 h 133"/>
                <a:gd name="T14" fmla="*/ 84 w 131"/>
                <a:gd name="T15" fmla="*/ 87 h 133"/>
                <a:gd name="T16" fmla="*/ 99 w 131"/>
                <a:gd name="T17" fmla="*/ 78 h 133"/>
                <a:gd name="T18" fmla="*/ 116 w 131"/>
                <a:gd name="T19" fmla="*/ 70 h 133"/>
                <a:gd name="T20" fmla="*/ 131 w 131"/>
                <a:gd name="T21" fmla="*/ 61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1" h="133">
                  <a:moveTo>
                    <a:pt x="131" y="61"/>
                  </a:moveTo>
                  <a:lnTo>
                    <a:pt x="0" y="0"/>
                  </a:lnTo>
                  <a:lnTo>
                    <a:pt x="7" y="133"/>
                  </a:lnTo>
                  <a:lnTo>
                    <a:pt x="21" y="122"/>
                  </a:lnTo>
                  <a:lnTo>
                    <a:pt x="36" y="114"/>
                  </a:lnTo>
                  <a:lnTo>
                    <a:pt x="53" y="103"/>
                  </a:lnTo>
                  <a:lnTo>
                    <a:pt x="67" y="95"/>
                  </a:lnTo>
                  <a:lnTo>
                    <a:pt x="84" y="87"/>
                  </a:lnTo>
                  <a:lnTo>
                    <a:pt x="99" y="78"/>
                  </a:lnTo>
                  <a:lnTo>
                    <a:pt x="116" y="70"/>
                  </a:lnTo>
                  <a:lnTo>
                    <a:pt x="131" y="6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2" name="Freeform 27"/>
            <p:cNvSpPr>
              <a:spLocks/>
            </p:cNvSpPr>
            <p:nvPr/>
          </p:nvSpPr>
          <p:spPr bwMode="auto">
            <a:xfrm>
              <a:off x="2064" y="984"/>
              <a:ext cx="141" cy="126"/>
            </a:xfrm>
            <a:custGeom>
              <a:avLst/>
              <a:gdLst>
                <a:gd name="T0" fmla="*/ 141 w 141"/>
                <a:gd name="T1" fmla="*/ 107 h 126"/>
                <a:gd name="T2" fmla="*/ 63 w 141"/>
                <a:gd name="T3" fmla="*/ 0 h 126"/>
                <a:gd name="T4" fmla="*/ 0 w 141"/>
                <a:gd name="T5" fmla="*/ 126 h 126"/>
                <a:gd name="T6" fmla="*/ 17 w 141"/>
                <a:gd name="T7" fmla="*/ 122 h 126"/>
                <a:gd name="T8" fmla="*/ 36 w 141"/>
                <a:gd name="T9" fmla="*/ 120 h 126"/>
                <a:gd name="T10" fmla="*/ 52 w 141"/>
                <a:gd name="T11" fmla="*/ 116 h 126"/>
                <a:gd name="T12" fmla="*/ 71 w 141"/>
                <a:gd name="T13" fmla="*/ 114 h 126"/>
                <a:gd name="T14" fmla="*/ 88 w 141"/>
                <a:gd name="T15" fmla="*/ 111 h 126"/>
                <a:gd name="T16" fmla="*/ 105 w 141"/>
                <a:gd name="T17" fmla="*/ 109 h 126"/>
                <a:gd name="T18" fmla="*/ 124 w 141"/>
                <a:gd name="T19" fmla="*/ 107 h 126"/>
                <a:gd name="T20" fmla="*/ 141 w 141"/>
                <a:gd name="T21" fmla="*/ 107 h 1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1" h="126">
                  <a:moveTo>
                    <a:pt x="141" y="107"/>
                  </a:moveTo>
                  <a:lnTo>
                    <a:pt x="63" y="0"/>
                  </a:lnTo>
                  <a:lnTo>
                    <a:pt x="0" y="126"/>
                  </a:lnTo>
                  <a:lnTo>
                    <a:pt x="17" y="122"/>
                  </a:lnTo>
                  <a:lnTo>
                    <a:pt x="36" y="120"/>
                  </a:lnTo>
                  <a:lnTo>
                    <a:pt x="52" y="116"/>
                  </a:lnTo>
                  <a:lnTo>
                    <a:pt x="71" y="114"/>
                  </a:lnTo>
                  <a:lnTo>
                    <a:pt x="88" y="111"/>
                  </a:lnTo>
                  <a:lnTo>
                    <a:pt x="105" y="109"/>
                  </a:lnTo>
                  <a:lnTo>
                    <a:pt x="124" y="107"/>
                  </a:lnTo>
                  <a:lnTo>
                    <a:pt x="141" y="10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3" name="Freeform 28"/>
            <p:cNvSpPr>
              <a:spLocks/>
            </p:cNvSpPr>
            <p:nvPr/>
          </p:nvSpPr>
          <p:spPr bwMode="auto">
            <a:xfrm>
              <a:off x="1538" y="1274"/>
              <a:ext cx="126" cy="110"/>
            </a:xfrm>
            <a:custGeom>
              <a:avLst/>
              <a:gdLst>
                <a:gd name="T0" fmla="*/ 126 w 126"/>
                <a:gd name="T1" fmla="*/ 28 h 110"/>
                <a:gd name="T2" fmla="*/ 0 w 126"/>
                <a:gd name="T3" fmla="*/ 0 h 110"/>
                <a:gd name="T4" fmla="*/ 32 w 126"/>
                <a:gd name="T5" fmla="*/ 110 h 110"/>
                <a:gd name="T6" fmla="*/ 42 w 126"/>
                <a:gd name="T7" fmla="*/ 99 h 110"/>
                <a:gd name="T8" fmla="*/ 55 w 126"/>
                <a:gd name="T9" fmla="*/ 89 h 110"/>
                <a:gd name="T10" fmla="*/ 65 w 126"/>
                <a:gd name="T11" fmla="*/ 78 h 110"/>
                <a:gd name="T12" fmla="*/ 78 w 126"/>
                <a:gd name="T13" fmla="*/ 67 h 110"/>
                <a:gd name="T14" fmla="*/ 91 w 126"/>
                <a:gd name="T15" fmla="*/ 57 h 110"/>
                <a:gd name="T16" fmla="*/ 103 w 126"/>
                <a:gd name="T17" fmla="*/ 46 h 110"/>
                <a:gd name="T18" fmla="*/ 114 w 126"/>
                <a:gd name="T19" fmla="*/ 38 h 110"/>
                <a:gd name="T20" fmla="*/ 126 w 126"/>
                <a:gd name="T21" fmla="*/ 28 h 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6" h="110">
                  <a:moveTo>
                    <a:pt x="126" y="28"/>
                  </a:moveTo>
                  <a:lnTo>
                    <a:pt x="0" y="0"/>
                  </a:lnTo>
                  <a:lnTo>
                    <a:pt x="32" y="110"/>
                  </a:lnTo>
                  <a:lnTo>
                    <a:pt x="42" y="99"/>
                  </a:lnTo>
                  <a:lnTo>
                    <a:pt x="55" y="89"/>
                  </a:lnTo>
                  <a:lnTo>
                    <a:pt x="65" y="78"/>
                  </a:lnTo>
                  <a:lnTo>
                    <a:pt x="78" y="67"/>
                  </a:lnTo>
                  <a:lnTo>
                    <a:pt x="91" y="57"/>
                  </a:lnTo>
                  <a:lnTo>
                    <a:pt x="103" y="46"/>
                  </a:lnTo>
                  <a:lnTo>
                    <a:pt x="114" y="38"/>
                  </a:lnTo>
                  <a:lnTo>
                    <a:pt x="126" y="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4" name="Freeform 29"/>
            <p:cNvSpPr>
              <a:spLocks/>
            </p:cNvSpPr>
            <p:nvPr/>
          </p:nvSpPr>
          <p:spPr bwMode="auto">
            <a:xfrm>
              <a:off x="1879" y="1037"/>
              <a:ext cx="139" cy="140"/>
            </a:xfrm>
            <a:custGeom>
              <a:avLst/>
              <a:gdLst>
                <a:gd name="T0" fmla="*/ 139 w 139"/>
                <a:gd name="T1" fmla="*/ 92 h 140"/>
                <a:gd name="T2" fmla="*/ 29 w 139"/>
                <a:gd name="T3" fmla="*/ 0 h 140"/>
                <a:gd name="T4" fmla="*/ 0 w 139"/>
                <a:gd name="T5" fmla="*/ 140 h 140"/>
                <a:gd name="T6" fmla="*/ 17 w 139"/>
                <a:gd name="T7" fmla="*/ 132 h 140"/>
                <a:gd name="T8" fmla="*/ 33 w 139"/>
                <a:gd name="T9" fmla="*/ 126 h 140"/>
                <a:gd name="T10" fmla="*/ 50 w 139"/>
                <a:gd name="T11" fmla="*/ 119 h 140"/>
                <a:gd name="T12" fmla="*/ 69 w 139"/>
                <a:gd name="T13" fmla="*/ 113 h 140"/>
                <a:gd name="T14" fmla="*/ 86 w 139"/>
                <a:gd name="T15" fmla="*/ 107 h 140"/>
                <a:gd name="T16" fmla="*/ 103 w 139"/>
                <a:gd name="T17" fmla="*/ 103 h 140"/>
                <a:gd name="T18" fmla="*/ 122 w 139"/>
                <a:gd name="T19" fmla="*/ 96 h 140"/>
                <a:gd name="T20" fmla="*/ 139 w 139"/>
                <a:gd name="T21" fmla="*/ 92 h 1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9" h="140">
                  <a:moveTo>
                    <a:pt x="139" y="92"/>
                  </a:moveTo>
                  <a:lnTo>
                    <a:pt x="29" y="0"/>
                  </a:lnTo>
                  <a:lnTo>
                    <a:pt x="0" y="140"/>
                  </a:lnTo>
                  <a:lnTo>
                    <a:pt x="17" y="132"/>
                  </a:lnTo>
                  <a:lnTo>
                    <a:pt x="33" y="126"/>
                  </a:lnTo>
                  <a:lnTo>
                    <a:pt x="50" y="119"/>
                  </a:lnTo>
                  <a:lnTo>
                    <a:pt x="69" y="113"/>
                  </a:lnTo>
                  <a:lnTo>
                    <a:pt x="86" y="107"/>
                  </a:lnTo>
                  <a:lnTo>
                    <a:pt x="103" y="103"/>
                  </a:lnTo>
                  <a:lnTo>
                    <a:pt x="122" y="96"/>
                  </a:lnTo>
                  <a:lnTo>
                    <a:pt x="139" y="9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5" name="Freeform 30"/>
            <p:cNvSpPr>
              <a:spLocks/>
            </p:cNvSpPr>
            <p:nvPr/>
          </p:nvSpPr>
          <p:spPr bwMode="auto">
            <a:xfrm>
              <a:off x="2261" y="992"/>
              <a:ext cx="129" cy="112"/>
            </a:xfrm>
            <a:custGeom>
              <a:avLst/>
              <a:gdLst>
                <a:gd name="T0" fmla="*/ 129 w 129"/>
                <a:gd name="T1" fmla="*/ 112 h 112"/>
                <a:gd name="T2" fmla="*/ 85 w 129"/>
                <a:gd name="T3" fmla="*/ 0 h 112"/>
                <a:gd name="T4" fmla="*/ 0 w 129"/>
                <a:gd name="T5" fmla="*/ 99 h 112"/>
                <a:gd name="T6" fmla="*/ 17 w 129"/>
                <a:gd name="T7" fmla="*/ 99 h 112"/>
                <a:gd name="T8" fmla="*/ 34 w 129"/>
                <a:gd name="T9" fmla="*/ 99 h 112"/>
                <a:gd name="T10" fmla="*/ 49 w 129"/>
                <a:gd name="T11" fmla="*/ 101 h 112"/>
                <a:gd name="T12" fmla="*/ 66 w 129"/>
                <a:gd name="T13" fmla="*/ 101 h 112"/>
                <a:gd name="T14" fmla="*/ 80 w 129"/>
                <a:gd name="T15" fmla="*/ 103 h 112"/>
                <a:gd name="T16" fmla="*/ 97 w 129"/>
                <a:gd name="T17" fmla="*/ 106 h 112"/>
                <a:gd name="T18" fmla="*/ 112 w 129"/>
                <a:gd name="T19" fmla="*/ 110 h 112"/>
                <a:gd name="T20" fmla="*/ 129 w 129"/>
                <a:gd name="T21" fmla="*/ 112 h 1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9" h="112">
                  <a:moveTo>
                    <a:pt x="129" y="112"/>
                  </a:moveTo>
                  <a:lnTo>
                    <a:pt x="85" y="0"/>
                  </a:lnTo>
                  <a:lnTo>
                    <a:pt x="0" y="99"/>
                  </a:lnTo>
                  <a:lnTo>
                    <a:pt x="17" y="99"/>
                  </a:lnTo>
                  <a:lnTo>
                    <a:pt x="34" y="99"/>
                  </a:lnTo>
                  <a:lnTo>
                    <a:pt x="49" y="101"/>
                  </a:lnTo>
                  <a:lnTo>
                    <a:pt x="66" y="101"/>
                  </a:lnTo>
                  <a:lnTo>
                    <a:pt x="80" y="103"/>
                  </a:lnTo>
                  <a:lnTo>
                    <a:pt x="97" y="106"/>
                  </a:lnTo>
                  <a:lnTo>
                    <a:pt x="112" y="110"/>
                  </a:lnTo>
                  <a:lnTo>
                    <a:pt x="129" y="11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6" name="Rectangle 31"/>
            <p:cNvSpPr>
              <a:spLocks noChangeArrowheads="1"/>
            </p:cNvSpPr>
            <p:nvPr/>
          </p:nvSpPr>
          <p:spPr bwMode="auto">
            <a:xfrm>
              <a:off x="2701" y="1489"/>
              <a:ext cx="162" cy="1693"/>
            </a:xfrm>
            <a:prstGeom prst="rect">
              <a:avLst/>
            </a:pr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7" name="Freeform 32"/>
            <p:cNvSpPr>
              <a:spLocks/>
            </p:cNvSpPr>
            <p:nvPr/>
          </p:nvSpPr>
          <p:spPr bwMode="auto">
            <a:xfrm>
              <a:off x="2053" y="2988"/>
              <a:ext cx="1482" cy="383"/>
            </a:xfrm>
            <a:custGeom>
              <a:avLst/>
              <a:gdLst>
                <a:gd name="T0" fmla="*/ 1482 w 1482"/>
                <a:gd name="T1" fmla="*/ 383 h 383"/>
                <a:gd name="T2" fmla="*/ 1474 w 1482"/>
                <a:gd name="T3" fmla="*/ 343 h 383"/>
                <a:gd name="T4" fmla="*/ 1459 w 1482"/>
                <a:gd name="T5" fmla="*/ 305 h 383"/>
                <a:gd name="T6" fmla="*/ 1438 w 1482"/>
                <a:gd name="T7" fmla="*/ 269 h 383"/>
                <a:gd name="T8" fmla="*/ 1411 w 1482"/>
                <a:gd name="T9" fmla="*/ 233 h 383"/>
                <a:gd name="T10" fmla="*/ 1377 w 1482"/>
                <a:gd name="T11" fmla="*/ 200 h 383"/>
                <a:gd name="T12" fmla="*/ 1339 w 1482"/>
                <a:gd name="T13" fmla="*/ 168 h 383"/>
                <a:gd name="T14" fmla="*/ 1297 w 1482"/>
                <a:gd name="T15" fmla="*/ 139 h 383"/>
                <a:gd name="T16" fmla="*/ 1249 w 1482"/>
                <a:gd name="T17" fmla="*/ 111 h 383"/>
                <a:gd name="T18" fmla="*/ 1196 w 1482"/>
                <a:gd name="T19" fmla="*/ 86 h 383"/>
                <a:gd name="T20" fmla="*/ 1142 w 1482"/>
                <a:gd name="T21" fmla="*/ 65 h 383"/>
                <a:gd name="T22" fmla="*/ 1081 w 1482"/>
                <a:gd name="T23" fmla="*/ 46 h 383"/>
                <a:gd name="T24" fmla="*/ 1020 w 1482"/>
                <a:gd name="T25" fmla="*/ 29 h 383"/>
                <a:gd name="T26" fmla="*/ 953 w 1482"/>
                <a:gd name="T27" fmla="*/ 17 h 383"/>
                <a:gd name="T28" fmla="*/ 885 w 1482"/>
                <a:gd name="T29" fmla="*/ 8 h 383"/>
                <a:gd name="T30" fmla="*/ 814 w 1482"/>
                <a:gd name="T31" fmla="*/ 2 h 383"/>
                <a:gd name="T32" fmla="*/ 742 w 1482"/>
                <a:gd name="T33" fmla="*/ 0 h 383"/>
                <a:gd name="T34" fmla="*/ 669 w 1482"/>
                <a:gd name="T35" fmla="*/ 2 h 383"/>
                <a:gd name="T36" fmla="*/ 599 w 1482"/>
                <a:gd name="T37" fmla="*/ 8 h 383"/>
                <a:gd name="T38" fmla="*/ 530 w 1482"/>
                <a:gd name="T39" fmla="*/ 17 h 383"/>
                <a:gd name="T40" fmla="*/ 465 w 1482"/>
                <a:gd name="T41" fmla="*/ 29 h 383"/>
                <a:gd name="T42" fmla="*/ 402 w 1482"/>
                <a:gd name="T43" fmla="*/ 46 h 383"/>
                <a:gd name="T44" fmla="*/ 343 w 1482"/>
                <a:gd name="T45" fmla="*/ 65 h 383"/>
                <a:gd name="T46" fmla="*/ 286 w 1482"/>
                <a:gd name="T47" fmla="*/ 86 h 383"/>
                <a:gd name="T48" fmla="*/ 234 w 1482"/>
                <a:gd name="T49" fmla="*/ 111 h 383"/>
                <a:gd name="T50" fmla="*/ 187 w 1482"/>
                <a:gd name="T51" fmla="*/ 139 h 383"/>
                <a:gd name="T52" fmla="*/ 143 w 1482"/>
                <a:gd name="T53" fmla="*/ 168 h 383"/>
                <a:gd name="T54" fmla="*/ 105 w 1482"/>
                <a:gd name="T55" fmla="*/ 200 h 383"/>
                <a:gd name="T56" fmla="*/ 72 w 1482"/>
                <a:gd name="T57" fmla="*/ 233 h 383"/>
                <a:gd name="T58" fmla="*/ 44 w 1482"/>
                <a:gd name="T59" fmla="*/ 269 h 383"/>
                <a:gd name="T60" fmla="*/ 23 w 1482"/>
                <a:gd name="T61" fmla="*/ 305 h 383"/>
                <a:gd name="T62" fmla="*/ 9 w 1482"/>
                <a:gd name="T63" fmla="*/ 343 h 383"/>
                <a:gd name="T64" fmla="*/ 0 w 1482"/>
                <a:gd name="T65" fmla="*/ 383 h 383"/>
                <a:gd name="T66" fmla="*/ 1482 w 1482"/>
                <a:gd name="T67" fmla="*/ 383 h 38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482" h="383">
                  <a:moveTo>
                    <a:pt x="1482" y="383"/>
                  </a:moveTo>
                  <a:lnTo>
                    <a:pt x="1474" y="343"/>
                  </a:lnTo>
                  <a:lnTo>
                    <a:pt x="1459" y="305"/>
                  </a:lnTo>
                  <a:lnTo>
                    <a:pt x="1438" y="269"/>
                  </a:lnTo>
                  <a:lnTo>
                    <a:pt x="1411" y="233"/>
                  </a:lnTo>
                  <a:lnTo>
                    <a:pt x="1377" y="200"/>
                  </a:lnTo>
                  <a:lnTo>
                    <a:pt x="1339" y="168"/>
                  </a:lnTo>
                  <a:lnTo>
                    <a:pt x="1297" y="139"/>
                  </a:lnTo>
                  <a:lnTo>
                    <a:pt x="1249" y="111"/>
                  </a:lnTo>
                  <a:lnTo>
                    <a:pt x="1196" y="86"/>
                  </a:lnTo>
                  <a:lnTo>
                    <a:pt x="1142" y="65"/>
                  </a:lnTo>
                  <a:lnTo>
                    <a:pt x="1081" y="46"/>
                  </a:lnTo>
                  <a:lnTo>
                    <a:pt x="1020" y="29"/>
                  </a:lnTo>
                  <a:lnTo>
                    <a:pt x="953" y="17"/>
                  </a:lnTo>
                  <a:lnTo>
                    <a:pt x="885" y="8"/>
                  </a:lnTo>
                  <a:lnTo>
                    <a:pt x="814" y="2"/>
                  </a:lnTo>
                  <a:lnTo>
                    <a:pt x="742" y="0"/>
                  </a:lnTo>
                  <a:lnTo>
                    <a:pt x="669" y="2"/>
                  </a:lnTo>
                  <a:lnTo>
                    <a:pt x="599" y="8"/>
                  </a:lnTo>
                  <a:lnTo>
                    <a:pt x="530" y="17"/>
                  </a:lnTo>
                  <a:lnTo>
                    <a:pt x="465" y="29"/>
                  </a:lnTo>
                  <a:lnTo>
                    <a:pt x="402" y="46"/>
                  </a:lnTo>
                  <a:lnTo>
                    <a:pt x="343" y="65"/>
                  </a:lnTo>
                  <a:lnTo>
                    <a:pt x="286" y="86"/>
                  </a:lnTo>
                  <a:lnTo>
                    <a:pt x="234" y="111"/>
                  </a:lnTo>
                  <a:lnTo>
                    <a:pt x="187" y="139"/>
                  </a:lnTo>
                  <a:lnTo>
                    <a:pt x="143" y="168"/>
                  </a:lnTo>
                  <a:lnTo>
                    <a:pt x="105" y="200"/>
                  </a:lnTo>
                  <a:lnTo>
                    <a:pt x="72" y="233"/>
                  </a:lnTo>
                  <a:lnTo>
                    <a:pt x="44" y="269"/>
                  </a:lnTo>
                  <a:lnTo>
                    <a:pt x="23" y="305"/>
                  </a:lnTo>
                  <a:lnTo>
                    <a:pt x="9" y="343"/>
                  </a:lnTo>
                  <a:lnTo>
                    <a:pt x="0" y="383"/>
                  </a:lnTo>
                  <a:lnTo>
                    <a:pt x="1482" y="383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8" name="Freeform 33"/>
            <p:cNvSpPr>
              <a:spLocks/>
            </p:cNvSpPr>
            <p:nvPr/>
          </p:nvSpPr>
          <p:spPr bwMode="auto">
            <a:xfrm>
              <a:off x="1610" y="1570"/>
              <a:ext cx="312" cy="751"/>
            </a:xfrm>
            <a:custGeom>
              <a:avLst/>
              <a:gdLst>
                <a:gd name="T0" fmla="*/ 312 w 312"/>
                <a:gd name="T1" fmla="*/ 741 h 751"/>
                <a:gd name="T2" fmla="*/ 28 w 312"/>
                <a:gd name="T3" fmla="*/ 0 h 751"/>
                <a:gd name="T4" fmla="*/ 0 w 312"/>
                <a:gd name="T5" fmla="*/ 11 h 751"/>
                <a:gd name="T6" fmla="*/ 284 w 312"/>
                <a:gd name="T7" fmla="*/ 751 h 751"/>
                <a:gd name="T8" fmla="*/ 312 w 312"/>
                <a:gd name="T9" fmla="*/ 741 h 7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751">
                  <a:moveTo>
                    <a:pt x="312" y="741"/>
                  </a:moveTo>
                  <a:lnTo>
                    <a:pt x="28" y="0"/>
                  </a:lnTo>
                  <a:lnTo>
                    <a:pt x="0" y="11"/>
                  </a:lnTo>
                  <a:lnTo>
                    <a:pt x="284" y="751"/>
                  </a:lnTo>
                  <a:lnTo>
                    <a:pt x="312" y="741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999" name="Freeform 34"/>
            <p:cNvSpPr>
              <a:spLocks/>
            </p:cNvSpPr>
            <p:nvPr/>
          </p:nvSpPr>
          <p:spPr bwMode="auto">
            <a:xfrm flipH="1">
              <a:off x="1489" y="1525"/>
              <a:ext cx="44" cy="907"/>
            </a:xfrm>
            <a:custGeom>
              <a:avLst/>
              <a:gdLst>
                <a:gd name="T0" fmla="*/ 32 w 106"/>
                <a:gd name="T1" fmla="*/ 0 h 810"/>
                <a:gd name="T2" fmla="*/ 0 w 106"/>
                <a:gd name="T3" fmla="*/ 905 h 810"/>
                <a:gd name="T4" fmla="*/ 12 w 106"/>
                <a:gd name="T5" fmla="*/ 907 h 810"/>
                <a:gd name="T6" fmla="*/ 44 w 106"/>
                <a:gd name="T7" fmla="*/ 2 h 810"/>
                <a:gd name="T8" fmla="*/ 32 w 106"/>
                <a:gd name="T9" fmla="*/ 0 h 8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" h="810">
                  <a:moveTo>
                    <a:pt x="76" y="0"/>
                  </a:moveTo>
                  <a:lnTo>
                    <a:pt x="0" y="808"/>
                  </a:lnTo>
                  <a:lnTo>
                    <a:pt x="30" y="810"/>
                  </a:lnTo>
                  <a:lnTo>
                    <a:pt x="106" y="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0" name="Freeform 35"/>
            <p:cNvSpPr>
              <a:spLocks/>
            </p:cNvSpPr>
            <p:nvPr/>
          </p:nvSpPr>
          <p:spPr bwMode="auto">
            <a:xfrm>
              <a:off x="1156" y="1570"/>
              <a:ext cx="281" cy="817"/>
            </a:xfrm>
            <a:custGeom>
              <a:avLst/>
              <a:gdLst>
                <a:gd name="T0" fmla="*/ 266 w 462"/>
                <a:gd name="T1" fmla="*/ 0 h 755"/>
                <a:gd name="T2" fmla="*/ 0 w 462"/>
                <a:gd name="T3" fmla="*/ 802 h 755"/>
                <a:gd name="T4" fmla="*/ 15 w 462"/>
                <a:gd name="T5" fmla="*/ 817 h 755"/>
                <a:gd name="T6" fmla="*/ 281 w 462"/>
                <a:gd name="T7" fmla="*/ 16 h 755"/>
                <a:gd name="T8" fmla="*/ 266 w 462"/>
                <a:gd name="T9" fmla="*/ 0 h 7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755">
                  <a:moveTo>
                    <a:pt x="437" y="0"/>
                  </a:moveTo>
                  <a:lnTo>
                    <a:pt x="0" y="741"/>
                  </a:lnTo>
                  <a:lnTo>
                    <a:pt x="25" y="755"/>
                  </a:lnTo>
                  <a:lnTo>
                    <a:pt x="462" y="15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1" name="Freeform 36"/>
            <p:cNvSpPr>
              <a:spLocks/>
            </p:cNvSpPr>
            <p:nvPr/>
          </p:nvSpPr>
          <p:spPr bwMode="auto">
            <a:xfrm rot="460631">
              <a:off x="1383" y="1298"/>
              <a:ext cx="2716" cy="479"/>
            </a:xfrm>
            <a:custGeom>
              <a:avLst/>
              <a:gdLst>
                <a:gd name="T0" fmla="*/ 2701 w 2716"/>
                <a:gd name="T1" fmla="*/ 0 h 479"/>
                <a:gd name="T2" fmla="*/ 2716 w 2716"/>
                <a:gd name="T3" fmla="*/ 101 h 479"/>
                <a:gd name="T4" fmla="*/ 12 w 2716"/>
                <a:gd name="T5" fmla="*/ 479 h 479"/>
                <a:gd name="T6" fmla="*/ 0 w 2716"/>
                <a:gd name="T7" fmla="*/ 378 h 479"/>
                <a:gd name="T8" fmla="*/ 2701 w 2716"/>
                <a:gd name="T9" fmla="*/ 0 h 4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16" h="479">
                  <a:moveTo>
                    <a:pt x="2701" y="0"/>
                  </a:moveTo>
                  <a:lnTo>
                    <a:pt x="2716" y="101"/>
                  </a:lnTo>
                  <a:lnTo>
                    <a:pt x="12" y="479"/>
                  </a:lnTo>
                  <a:lnTo>
                    <a:pt x="0" y="378"/>
                  </a:lnTo>
                  <a:lnTo>
                    <a:pt x="2701" y="0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2" name="Freeform 37"/>
            <p:cNvSpPr>
              <a:spLocks/>
            </p:cNvSpPr>
            <p:nvPr/>
          </p:nvSpPr>
          <p:spPr bwMode="auto">
            <a:xfrm>
              <a:off x="2644" y="1125"/>
              <a:ext cx="290" cy="288"/>
            </a:xfrm>
            <a:custGeom>
              <a:avLst/>
              <a:gdLst>
                <a:gd name="T0" fmla="*/ 145 w 290"/>
                <a:gd name="T1" fmla="*/ 288 h 288"/>
                <a:gd name="T2" fmla="*/ 175 w 290"/>
                <a:gd name="T3" fmla="*/ 286 h 288"/>
                <a:gd name="T4" fmla="*/ 202 w 290"/>
                <a:gd name="T5" fmla="*/ 277 h 288"/>
                <a:gd name="T6" fmla="*/ 227 w 290"/>
                <a:gd name="T7" fmla="*/ 263 h 288"/>
                <a:gd name="T8" fmla="*/ 248 w 290"/>
                <a:gd name="T9" fmla="*/ 246 h 288"/>
                <a:gd name="T10" fmla="*/ 265 w 290"/>
                <a:gd name="T11" fmla="*/ 225 h 288"/>
                <a:gd name="T12" fmla="*/ 280 w 290"/>
                <a:gd name="T13" fmla="*/ 200 h 288"/>
                <a:gd name="T14" fmla="*/ 288 w 290"/>
                <a:gd name="T15" fmla="*/ 172 h 288"/>
                <a:gd name="T16" fmla="*/ 290 w 290"/>
                <a:gd name="T17" fmla="*/ 143 h 288"/>
                <a:gd name="T18" fmla="*/ 288 w 290"/>
                <a:gd name="T19" fmla="*/ 113 h 288"/>
                <a:gd name="T20" fmla="*/ 280 w 290"/>
                <a:gd name="T21" fmla="*/ 88 h 288"/>
                <a:gd name="T22" fmla="*/ 265 w 290"/>
                <a:gd name="T23" fmla="*/ 63 h 288"/>
                <a:gd name="T24" fmla="*/ 248 w 290"/>
                <a:gd name="T25" fmla="*/ 42 h 288"/>
                <a:gd name="T26" fmla="*/ 227 w 290"/>
                <a:gd name="T27" fmla="*/ 25 h 288"/>
                <a:gd name="T28" fmla="*/ 202 w 290"/>
                <a:gd name="T29" fmla="*/ 10 h 288"/>
                <a:gd name="T30" fmla="*/ 175 w 290"/>
                <a:gd name="T31" fmla="*/ 2 h 288"/>
                <a:gd name="T32" fmla="*/ 145 w 290"/>
                <a:gd name="T33" fmla="*/ 0 h 288"/>
                <a:gd name="T34" fmla="*/ 116 w 290"/>
                <a:gd name="T35" fmla="*/ 2 h 288"/>
                <a:gd name="T36" fmla="*/ 88 w 290"/>
                <a:gd name="T37" fmla="*/ 10 h 288"/>
                <a:gd name="T38" fmla="*/ 63 w 290"/>
                <a:gd name="T39" fmla="*/ 25 h 288"/>
                <a:gd name="T40" fmla="*/ 42 w 290"/>
                <a:gd name="T41" fmla="*/ 42 h 288"/>
                <a:gd name="T42" fmla="*/ 25 w 290"/>
                <a:gd name="T43" fmla="*/ 63 h 288"/>
                <a:gd name="T44" fmla="*/ 11 w 290"/>
                <a:gd name="T45" fmla="*/ 88 h 288"/>
                <a:gd name="T46" fmla="*/ 2 w 290"/>
                <a:gd name="T47" fmla="*/ 113 h 288"/>
                <a:gd name="T48" fmla="*/ 0 w 290"/>
                <a:gd name="T49" fmla="*/ 143 h 288"/>
                <a:gd name="T50" fmla="*/ 2 w 290"/>
                <a:gd name="T51" fmla="*/ 172 h 288"/>
                <a:gd name="T52" fmla="*/ 11 w 290"/>
                <a:gd name="T53" fmla="*/ 200 h 288"/>
                <a:gd name="T54" fmla="*/ 25 w 290"/>
                <a:gd name="T55" fmla="*/ 225 h 288"/>
                <a:gd name="T56" fmla="*/ 42 w 290"/>
                <a:gd name="T57" fmla="*/ 246 h 288"/>
                <a:gd name="T58" fmla="*/ 63 w 290"/>
                <a:gd name="T59" fmla="*/ 263 h 288"/>
                <a:gd name="T60" fmla="*/ 88 w 290"/>
                <a:gd name="T61" fmla="*/ 277 h 288"/>
                <a:gd name="T62" fmla="*/ 116 w 290"/>
                <a:gd name="T63" fmla="*/ 286 h 288"/>
                <a:gd name="T64" fmla="*/ 145 w 290"/>
                <a:gd name="T65" fmla="*/ 288 h 2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0" h="288">
                  <a:moveTo>
                    <a:pt x="145" y="288"/>
                  </a:moveTo>
                  <a:lnTo>
                    <a:pt x="175" y="286"/>
                  </a:lnTo>
                  <a:lnTo>
                    <a:pt x="202" y="277"/>
                  </a:lnTo>
                  <a:lnTo>
                    <a:pt x="227" y="263"/>
                  </a:lnTo>
                  <a:lnTo>
                    <a:pt x="248" y="246"/>
                  </a:lnTo>
                  <a:lnTo>
                    <a:pt x="265" y="225"/>
                  </a:lnTo>
                  <a:lnTo>
                    <a:pt x="280" y="200"/>
                  </a:lnTo>
                  <a:lnTo>
                    <a:pt x="288" y="172"/>
                  </a:lnTo>
                  <a:lnTo>
                    <a:pt x="290" y="143"/>
                  </a:lnTo>
                  <a:lnTo>
                    <a:pt x="288" y="113"/>
                  </a:lnTo>
                  <a:lnTo>
                    <a:pt x="280" y="88"/>
                  </a:lnTo>
                  <a:lnTo>
                    <a:pt x="265" y="63"/>
                  </a:lnTo>
                  <a:lnTo>
                    <a:pt x="248" y="42"/>
                  </a:lnTo>
                  <a:lnTo>
                    <a:pt x="227" y="25"/>
                  </a:lnTo>
                  <a:lnTo>
                    <a:pt x="202" y="10"/>
                  </a:lnTo>
                  <a:lnTo>
                    <a:pt x="175" y="2"/>
                  </a:lnTo>
                  <a:lnTo>
                    <a:pt x="145" y="0"/>
                  </a:lnTo>
                  <a:lnTo>
                    <a:pt x="116" y="2"/>
                  </a:lnTo>
                  <a:lnTo>
                    <a:pt x="88" y="10"/>
                  </a:lnTo>
                  <a:lnTo>
                    <a:pt x="63" y="25"/>
                  </a:lnTo>
                  <a:lnTo>
                    <a:pt x="42" y="42"/>
                  </a:lnTo>
                  <a:lnTo>
                    <a:pt x="25" y="63"/>
                  </a:lnTo>
                  <a:lnTo>
                    <a:pt x="11" y="88"/>
                  </a:lnTo>
                  <a:lnTo>
                    <a:pt x="2" y="113"/>
                  </a:lnTo>
                  <a:lnTo>
                    <a:pt x="0" y="143"/>
                  </a:lnTo>
                  <a:lnTo>
                    <a:pt x="2" y="172"/>
                  </a:lnTo>
                  <a:lnTo>
                    <a:pt x="11" y="200"/>
                  </a:lnTo>
                  <a:lnTo>
                    <a:pt x="25" y="225"/>
                  </a:lnTo>
                  <a:lnTo>
                    <a:pt x="42" y="246"/>
                  </a:lnTo>
                  <a:lnTo>
                    <a:pt x="63" y="263"/>
                  </a:lnTo>
                  <a:lnTo>
                    <a:pt x="88" y="277"/>
                  </a:lnTo>
                  <a:lnTo>
                    <a:pt x="116" y="286"/>
                  </a:lnTo>
                  <a:lnTo>
                    <a:pt x="145" y="288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3" name="Freeform 38"/>
            <p:cNvSpPr>
              <a:spLocks/>
            </p:cNvSpPr>
            <p:nvPr/>
          </p:nvSpPr>
          <p:spPr bwMode="auto">
            <a:xfrm rot="342698">
              <a:off x="3696" y="1570"/>
              <a:ext cx="319" cy="762"/>
            </a:xfrm>
            <a:custGeom>
              <a:avLst/>
              <a:gdLst>
                <a:gd name="T0" fmla="*/ 27 w 319"/>
                <a:gd name="T1" fmla="*/ 762 h 762"/>
                <a:gd name="T2" fmla="*/ 319 w 319"/>
                <a:gd name="T3" fmla="*/ 0 h 762"/>
                <a:gd name="T4" fmla="*/ 284 w 319"/>
                <a:gd name="T5" fmla="*/ 11 h 762"/>
                <a:gd name="T6" fmla="*/ 0 w 319"/>
                <a:gd name="T7" fmla="*/ 751 h 762"/>
                <a:gd name="T8" fmla="*/ 27 w 319"/>
                <a:gd name="T9" fmla="*/ 762 h 7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9" h="762">
                  <a:moveTo>
                    <a:pt x="27" y="762"/>
                  </a:moveTo>
                  <a:lnTo>
                    <a:pt x="319" y="0"/>
                  </a:lnTo>
                  <a:lnTo>
                    <a:pt x="284" y="11"/>
                  </a:lnTo>
                  <a:lnTo>
                    <a:pt x="0" y="751"/>
                  </a:lnTo>
                  <a:lnTo>
                    <a:pt x="27" y="762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4" name="Freeform 39"/>
            <p:cNvSpPr>
              <a:spLocks/>
            </p:cNvSpPr>
            <p:nvPr/>
          </p:nvSpPr>
          <p:spPr bwMode="auto">
            <a:xfrm rot="339325">
              <a:off x="4014" y="1570"/>
              <a:ext cx="107" cy="809"/>
            </a:xfrm>
            <a:custGeom>
              <a:avLst/>
              <a:gdLst>
                <a:gd name="T0" fmla="*/ 0 w 107"/>
                <a:gd name="T1" fmla="*/ 2 h 809"/>
                <a:gd name="T2" fmla="*/ 78 w 107"/>
                <a:gd name="T3" fmla="*/ 809 h 809"/>
                <a:gd name="T4" fmla="*/ 107 w 107"/>
                <a:gd name="T5" fmla="*/ 807 h 809"/>
                <a:gd name="T6" fmla="*/ 29 w 107"/>
                <a:gd name="T7" fmla="*/ 0 h 809"/>
                <a:gd name="T8" fmla="*/ 0 w 107"/>
                <a:gd name="T9" fmla="*/ 2 h 8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7" h="809">
                  <a:moveTo>
                    <a:pt x="0" y="2"/>
                  </a:moveTo>
                  <a:lnTo>
                    <a:pt x="78" y="809"/>
                  </a:lnTo>
                  <a:lnTo>
                    <a:pt x="107" y="807"/>
                  </a:lnTo>
                  <a:lnTo>
                    <a:pt x="29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5" name="Freeform 40"/>
            <p:cNvSpPr>
              <a:spLocks/>
            </p:cNvSpPr>
            <p:nvPr/>
          </p:nvSpPr>
          <p:spPr bwMode="auto">
            <a:xfrm rot="341786">
              <a:off x="4059" y="1570"/>
              <a:ext cx="492" cy="806"/>
            </a:xfrm>
            <a:custGeom>
              <a:avLst/>
              <a:gdLst>
                <a:gd name="T0" fmla="*/ 0 w 492"/>
                <a:gd name="T1" fmla="*/ 15 h 806"/>
                <a:gd name="T2" fmla="*/ 466 w 492"/>
                <a:gd name="T3" fmla="*/ 806 h 806"/>
                <a:gd name="T4" fmla="*/ 492 w 492"/>
                <a:gd name="T5" fmla="*/ 791 h 806"/>
                <a:gd name="T6" fmla="*/ 25 w 492"/>
                <a:gd name="T7" fmla="*/ 0 h 806"/>
                <a:gd name="T8" fmla="*/ 0 w 492"/>
                <a:gd name="T9" fmla="*/ 15 h 8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2" h="806">
                  <a:moveTo>
                    <a:pt x="0" y="15"/>
                  </a:moveTo>
                  <a:lnTo>
                    <a:pt x="466" y="806"/>
                  </a:lnTo>
                  <a:lnTo>
                    <a:pt x="492" y="791"/>
                  </a:lnTo>
                  <a:lnTo>
                    <a:pt x="2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6" name="Freeform 41"/>
            <p:cNvSpPr>
              <a:spLocks/>
            </p:cNvSpPr>
            <p:nvPr/>
          </p:nvSpPr>
          <p:spPr bwMode="auto">
            <a:xfrm>
              <a:off x="975" y="2387"/>
              <a:ext cx="1070" cy="551"/>
            </a:xfrm>
            <a:custGeom>
              <a:avLst/>
              <a:gdLst>
                <a:gd name="T0" fmla="*/ 0 w 1070"/>
                <a:gd name="T1" fmla="*/ 0 h 551"/>
                <a:gd name="T2" fmla="*/ 0 w 1070"/>
                <a:gd name="T3" fmla="*/ 4 h 551"/>
                <a:gd name="T4" fmla="*/ 0 w 1070"/>
                <a:gd name="T5" fmla="*/ 7 h 551"/>
                <a:gd name="T6" fmla="*/ 0 w 1070"/>
                <a:gd name="T7" fmla="*/ 11 h 551"/>
                <a:gd name="T8" fmla="*/ 0 w 1070"/>
                <a:gd name="T9" fmla="*/ 15 h 551"/>
                <a:gd name="T10" fmla="*/ 2 w 1070"/>
                <a:gd name="T11" fmla="*/ 70 h 551"/>
                <a:gd name="T12" fmla="*/ 11 w 1070"/>
                <a:gd name="T13" fmla="*/ 122 h 551"/>
                <a:gd name="T14" fmla="*/ 23 w 1070"/>
                <a:gd name="T15" fmla="*/ 175 h 551"/>
                <a:gd name="T16" fmla="*/ 42 w 1070"/>
                <a:gd name="T17" fmla="*/ 223 h 551"/>
                <a:gd name="T18" fmla="*/ 65 w 1070"/>
                <a:gd name="T19" fmla="*/ 272 h 551"/>
                <a:gd name="T20" fmla="*/ 93 w 1070"/>
                <a:gd name="T21" fmla="*/ 316 h 551"/>
                <a:gd name="T22" fmla="*/ 122 w 1070"/>
                <a:gd name="T23" fmla="*/ 356 h 551"/>
                <a:gd name="T24" fmla="*/ 158 w 1070"/>
                <a:gd name="T25" fmla="*/ 394 h 551"/>
                <a:gd name="T26" fmla="*/ 196 w 1070"/>
                <a:gd name="T27" fmla="*/ 429 h 551"/>
                <a:gd name="T28" fmla="*/ 236 w 1070"/>
                <a:gd name="T29" fmla="*/ 459 h 551"/>
                <a:gd name="T30" fmla="*/ 280 w 1070"/>
                <a:gd name="T31" fmla="*/ 486 h 551"/>
                <a:gd name="T32" fmla="*/ 328 w 1070"/>
                <a:gd name="T33" fmla="*/ 509 h 551"/>
                <a:gd name="T34" fmla="*/ 376 w 1070"/>
                <a:gd name="T35" fmla="*/ 528 h 551"/>
                <a:gd name="T36" fmla="*/ 429 w 1070"/>
                <a:gd name="T37" fmla="*/ 541 h 551"/>
                <a:gd name="T38" fmla="*/ 482 w 1070"/>
                <a:gd name="T39" fmla="*/ 549 h 551"/>
                <a:gd name="T40" fmla="*/ 536 w 1070"/>
                <a:gd name="T41" fmla="*/ 551 h 551"/>
                <a:gd name="T42" fmla="*/ 591 w 1070"/>
                <a:gd name="T43" fmla="*/ 549 h 551"/>
                <a:gd name="T44" fmla="*/ 643 w 1070"/>
                <a:gd name="T45" fmla="*/ 541 h 551"/>
                <a:gd name="T46" fmla="*/ 694 w 1070"/>
                <a:gd name="T47" fmla="*/ 528 h 551"/>
                <a:gd name="T48" fmla="*/ 744 w 1070"/>
                <a:gd name="T49" fmla="*/ 509 h 551"/>
                <a:gd name="T50" fmla="*/ 791 w 1070"/>
                <a:gd name="T51" fmla="*/ 486 h 551"/>
                <a:gd name="T52" fmla="*/ 835 w 1070"/>
                <a:gd name="T53" fmla="*/ 459 h 551"/>
                <a:gd name="T54" fmla="*/ 875 w 1070"/>
                <a:gd name="T55" fmla="*/ 429 h 551"/>
                <a:gd name="T56" fmla="*/ 915 w 1070"/>
                <a:gd name="T57" fmla="*/ 394 h 551"/>
                <a:gd name="T58" fmla="*/ 948 w 1070"/>
                <a:gd name="T59" fmla="*/ 356 h 551"/>
                <a:gd name="T60" fmla="*/ 980 w 1070"/>
                <a:gd name="T61" fmla="*/ 316 h 551"/>
                <a:gd name="T62" fmla="*/ 1005 w 1070"/>
                <a:gd name="T63" fmla="*/ 272 h 551"/>
                <a:gd name="T64" fmla="*/ 1028 w 1070"/>
                <a:gd name="T65" fmla="*/ 223 h 551"/>
                <a:gd name="T66" fmla="*/ 1047 w 1070"/>
                <a:gd name="T67" fmla="*/ 175 h 551"/>
                <a:gd name="T68" fmla="*/ 1060 w 1070"/>
                <a:gd name="T69" fmla="*/ 122 h 551"/>
                <a:gd name="T70" fmla="*/ 1068 w 1070"/>
                <a:gd name="T71" fmla="*/ 70 h 551"/>
                <a:gd name="T72" fmla="*/ 1070 w 1070"/>
                <a:gd name="T73" fmla="*/ 15 h 551"/>
                <a:gd name="T74" fmla="*/ 1070 w 1070"/>
                <a:gd name="T75" fmla="*/ 11 h 551"/>
                <a:gd name="T76" fmla="*/ 1070 w 1070"/>
                <a:gd name="T77" fmla="*/ 7 h 551"/>
                <a:gd name="T78" fmla="*/ 1070 w 1070"/>
                <a:gd name="T79" fmla="*/ 4 h 551"/>
                <a:gd name="T80" fmla="*/ 1070 w 1070"/>
                <a:gd name="T81" fmla="*/ 0 h 551"/>
                <a:gd name="T82" fmla="*/ 0 w 1070"/>
                <a:gd name="T83" fmla="*/ 0 h 55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070" h="551">
                  <a:moveTo>
                    <a:pt x="0" y="0"/>
                  </a:move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70"/>
                  </a:lnTo>
                  <a:lnTo>
                    <a:pt x="11" y="122"/>
                  </a:lnTo>
                  <a:lnTo>
                    <a:pt x="23" y="175"/>
                  </a:lnTo>
                  <a:lnTo>
                    <a:pt x="42" y="223"/>
                  </a:lnTo>
                  <a:lnTo>
                    <a:pt x="65" y="272"/>
                  </a:lnTo>
                  <a:lnTo>
                    <a:pt x="93" y="316"/>
                  </a:lnTo>
                  <a:lnTo>
                    <a:pt x="122" y="356"/>
                  </a:lnTo>
                  <a:lnTo>
                    <a:pt x="158" y="394"/>
                  </a:lnTo>
                  <a:lnTo>
                    <a:pt x="196" y="429"/>
                  </a:lnTo>
                  <a:lnTo>
                    <a:pt x="236" y="459"/>
                  </a:lnTo>
                  <a:lnTo>
                    <a:pt x="280" y="486"/>
                  </a:lnTo>
                  <a:lnTo>
                    <a:pt x="328" y="509"/>
                  </a:lnTo>
                  <a:lnTo>
                    <a:pt x="376" y="528"/>
                  </a:lnTo>
                  <a:lnTo>
                    <a:pt x="429" y="541"/>
                  </a:lnTo>
                  <a:lnTo>
                    <a:pt x="482" y="549"/>
                  </a:lnTo>
                  <a:lnTo>
                    <a:pt x="536" y="551"/>
                  </a:lnTo>
                  <a:lnTo>
                    <a:pt x="591" y="549"/>
                  </a:lnTo>
                  <a:lnTo>
                    <a:pt x="643" y="541"/>
                  </a:lnTo>
                  <a:lnTo>
                    <a:pt x="694" y="528"/>
                  </a:lnTo>
                  <a:lnTo>
                    <a:pt x="744" y="509"/>
                  </a:lnTo>
                  <a:lnTo>
                    <a:pt x="791" y="486"/>
                  </a:lnTo>
                  <a:lnTo>
                    <a:pt x="835" y="459"/>
                  </a:lnTo>
                  <a:lnTo>
                    <a:pt x="875" y="429"/>
                  </a:lnTo>
                  <a:lnTo>
                    <a:pt x="915" y="394"/>
                  </a:lnTo>
                  <a:lnTo>
                    <a:pt x="948" y="356"/>
                  </a:lnTo>
                  <a:lnTo>
                    <a:pt x="980" y="316"/>
                  </a:lnTo>
                  <a:lnTo>
                    <a:pt x="1005" y="272"/>
                  </a:lnTo>
                  <a:lnTo>
                    <a:pt x="1028" y="223"/>
                  </a:lnTo>
                  <a:lnTo>
                    <a:pt x="1047" y="175"/>
                  </a:lnTo>
                  <a:lnTo>
                    <a:pt x="1060" y="122"/>
                  </a:lnTo>
                  <a:lnTo>
                    <a:pt x="1068" y="70"/>
                  </a:lnTo>
                  <a:lnTo>
                    <a:pt x="1070" y="15"/>
                  </a:lnTo>
                  <a:lnTo>
                    <a:pt x="1070" y="11"/>
                  </a:lnTo>
                  <a:lnTo>
                    <a:pt x="1070" y="7"/>
                  </a:lnTo>
                  <a:lnTo>
                    <a:pt x="1070" y="4"/>
                  </a:lnTo>
                  <a:lnTo>
                    <a:pt x="10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7" name="Freeform 42"/>
            <p:cNvSpPr>
              <a:spLocks/>
            </p:cNvSpPr>
            <p:nvPr/>
          </p:nvSpPr>
          <p:spPr bwMode="auto">
            <a:xfrm>
              <a:off x="1395" y="2637"/>
              <a:ext cx="587" cy="61"/>
            </a:xfrm>
            <a:custGeom>
              <a:avLst/>
              <a:gdLst>
                <a:gd name="T0" fmla="*/ 553 w 587"/>
                <a:gd name="T1" fmla="*/ 61 h 61"/>
                <a:gd name="T2" fmla="*/ 562 w 587"/>
                <a:gd name="T3" fmla="*/ 46 h 61"/>
                <a:gd name="T4" fmla="*/ 572 w 587"/>
                <a:gd name="T5" fmla="*/ 31 h 61"/>
                <a:gd name="T6" fmla="*/ 581 w 587"/>
                <a:gd name="T7" fmla="*/ 15 h 61"/>
                <a:gd name="T8" fmla="*/ 587 w 587"/>
                <a:gd name="T9" fmla="*/ 0 h 61"/>
                <a:gd name="T10" fmla="*/ 0 w 587"/>
                <a:gd name="T11" fmla="*/ 42 h 61"/>
                <a:gd name="T12" fmla="*/ 553 w 587"/>
                <a:gd name="T13" fmla="*/ 61 h 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7" h="61">
                  <a:moveTo>
                    <a:pt x="553" y="61"/>
                  </a:moveTo>
                  <a:lnTo>
                    <a:pt x="562" y="46"/>
                  </a:lnTo>
                  <a:lnTo>
                    <a:pt x="572" y="31"/>
                  </a:lnTo>
                  <a:lnTo>
                    <a:pt x="581" y="15"/>
                  </a:lnTo>
                  <a:lnTo>
                    <a:pt x="587" y="0"/>
                  </a:lnTo>
                  <a:lnTo>
                    <a:pt x="0" y="42"/>
                  </a:lnTo>
                  <a:lnTo>
                    <a:pt x="553" y="61"/>
                  </a:lnTo>
                  <a:close/>
                </a:path>
              </a:pathLst>
            </a:custGeom>
            <a:solidFill>
              <a:srgbClr val="282B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8" name="Freeform 43"/>
            <p:cNvSpPr>
              <a:spLocks/>
            </p:cNvSpPr>
            <p:nvPr/>
          </p:nvSpPr>
          <p:spPr bwMode="auto">
            <a:xfrm>
              <a:off x="1414" y="2761"/>
              <a:ext cx="488" cy="50"/>
            </a:xfrm>
            <a:custGeom>
              <a:avLst/>
              <a:gdLst>
                <a:gd name="T0" fmla="*/ 437 w 488"/>
                <a:gd name="T1" fmla="*/ 50 h 50"/>
                <a:gd name="T2" fmla="*/ 450 w 488"/>
                <a:gd name="T3" fmla="*/ 40 h 50"/>
                <a:gd name="T4" fmla="*/ 463 w 488"/>
                <a:gd name="T5" fmla="*/ 27 h 50"/>
                <a:gd name="T6" fmla="*/ 475 w 488"/>
                <a:gd name="T7" fmla="*/ 15 h 50"/>
                <a:gd name="T8" fmla="*/ 488 w 488"/>
                <a:gd name="T9" fmla="*/ 0 h 50"/>
                <a:gd name="T10" fmla="*/ 0 w 488"/>
                <a:gd name="T11" fmla="*/ 36 h 50"/>
                <a:gd name="T12" fmla="*/ 437 w 488"/>
                <a:gd name="T13" fmla="*/ 5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8" h="50">
                  <a:moveTo>
                    <a:pt x="437" y="50"/>
                  </a:moveTo>
                  <a:lnTo>
                    <a:pt x="450" y="40"/>
                  </a:lnTo>
                  <a:lnTo>
                    <a:pt x="463" y="27"/>
                  </a:lnTo>
                  <a:lnTo>
                    <a:pt x="475" y="15"/>
                  </a:lnTo>
                  <a:lnTo>
                    <a:pt x="488" y="0"/>
                  </a:lnTo>
                  <a:lnTo>
                    <a:pt x="0" y="36"/>
                  </a:lnTo>
                  <a:lnTo>
                    <a:pt x="437" y="50"/>
                  </a:lnTo>
                  <a:close/>
                </a:path>
              </a:pathLst>
            </a:custGeom>
            <a:solidFill>
              <a:srgbClr val="282B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09" name="Freeform 44"/>
            <p:cNvSpPr>
              <a:spLocks/>
            </p:cNvSpPr>
            <p:nvPr/>
          </p:nvSpPr>
          <p:spPr bwMode="auto">
            <a:xfrm>
              <a:off x="3560" y="2387"/>
              <a:ext cx="1074" cy="551"/>
            </a:xfrm>
            <a:custGeom>
              <a:avLst/>
              <a:gdLst>
                <a:gd name="T0" fmla="*/ 2 w 1074"/>
                <a:gd name="T1" fmla="*/ 0 h 551"/>
                <a:gd name="T2" fmla="*/ 2 w 1074"/>
                <a:gd name="T3" fmla="*/ 4 h 551"/>
                <a:gd name="T4" fmla="*/ 2 w 1074"/>
                <a:gd name="T5" fmla="*/ 8 h 551"/>
                <a:gd name="T6" fmla="*/ 0 w 1074"/>
                <a:gd name="T7" fmla="*/ 10 h 551"/>
                <a:gd name="T8" fmla="*/ 0 w 1074"/>
                <a:gd name="T9" fmla="*/ 14 h 551"/>
                <a:gd name="T10" fmla="*/ 2 w 1074"/>
                <a:gd name="T11" fmla="*/ 69 h 551"/>
                <a:gd name="T12" fmla="*/ 10 w 1074"/>
                <a:gd name="T13" fmla="*/ 122 h 551"/>
                <a:gd name="T14" fmla="*/ 25 w 1074"/>
                <a:gd name="T15" fmla="*/ 174 h 551"/>
                <a:gd name="T16" fmla="*/ 42 w 1074"/>
                <a:gd name="T17" fmla="*/ 223 h 551"/>
                <a:gd name="T18" fmla="*/ 65 w 1074"/>
                <a:gd name="T19" fmla="*/ 271 h 551"/>
                <a:gd name="T20" fmla="*/ 92 w 1074"/>
                <a:gd name="T21" fmla="*/ 315 h 551"/>
                <a:gd name="T22" fmla="*/ 124 w 1074"/>
                <a:gd name="T23" fmla="*/ 355 h 551"/>
                <a:gd name="T24" fmla="*/ 157 w 1074"/>
                <a:gd name="T25" fmla="*/ 393 h 551"/>
                <a:gd name="T26" fmla="*/ 195 w 1074"/>
                <a:gd name="T27" fmla="*/ 429 h 551"/>
                <a:gd name="T28" fmla="*/ 237 w 1074"/>
                <a:gd name="T29" fmla="*/ 458 h 551"/>
                <a:gd name="T30" fmla="*/ 281 w 1074"/>
                <a:gd name="T31" fmla="*/ 486 h 551"/>
                <a:gd name="T32" fmla="*/ 330 w 1074"/>
                <a:gd name="T33" fmla="*/ 509 h 551"/>
                <a:gd name="T34" fmla="*/ 378 w 1074"/>
                <a:gd name="T35" fmla="*/ 528 h 551"/>
                <a:gd name="T36" fmla="*/ 431 w 1074"/>
                <a:gd name="T37" fmla="*/ 540 h 551"/>
                <a:gd name="T38" fmla="*/ 483 w 1074"/>
                <a:gd name="T39" fmla="*/ 549 h 551"/>
                <a:gd name="T40" fmla="*/ 538 w 1074"/>
                <a:gd name="T41" fmla="*/ 551 h 551"/>
                <a:gd name="T42" fmla="*/ 592 w 1074"/>
                <a:gd name="T43" fmla="*/ 549 h 551"/>
                <a:gd name="T44" fmla="*/ 645 w 1074"/>
                <a:gd name="T45" fmla="*/ 540 h 551"/>
                <a:gd name="T46" fmla="*/ 698 w 1074"/>
                <a:gd name="T47" fmla="*/ 528 h 551"/>
                <a:gd name="T48" fmla="*/ 746 w 1074"/>
                <a:gd name="T49" fmla="*/ 509 h 551"/>
                <a:gd name="T50" fmla="*/ 794 w 1074"/>
                <a:gd name="T51" fmla="*/ 486 h 551"/>
                <a:gd name="T52" fmla="*/ 838 w 1074"/>
                <a:gd name="T53" fmla="*/ 458 h 551"/>
                <a:gd name="T54" fmla="*/ 878 w 1074"/>
                <a:gd name="T55" fmla="*/ 429 h 551"/>
                <a:gd name="T56" fmla="*/ 916 w 1074"/>
                <a:gd name="T57" fmla="*/ 393 h 551"/>
                <a:gd name="T58" fmla="*/ 952 w 1074"/>
                <a:gd name="T59" fmla="*/ 355 h 551"/>
                <a:gd name="T60" fmla="*/ 981 w 1074"/>
                <a:gd name="T61" fmla="*/ 315 h 551"/>
                <a:gd name="T62" fmla="*/ 1009 w 1074"/>
                <a:gd name="T63" fmla="*/ 271 h 551"/>
                <a:gd name="T64" fmla="*/ 1032 w 1074"/>
                <a:gd name="T65" fmla="*/ 223 h 551"/>
                <a:gd name="T66" fmla="*/ 1051 w 1074"/>
                <a:gd name="T67" fmla="*/ 174 h 551"/>
                <a:gd name="T68" fmla="*/ 1063 w 1074"/>
                <a:gd name="T69" fmla="*/ 122 h 551"/>
                <a:gd name="T70" fmla="*/ 1072 w 1074"/>
                <a:gd name="T71" fmla="*/ 69 h 551"/>
                <a:gd name="T72" fmla="*/ 1074 w 1074"/>
                <a:gd name="T73" fmla="*/ 14 h 551"/>
                <a:gd name="T74" fmla="*/ 1074 w 1074"/>
                <a:gd name="T75" fmla="*/ 10 h 551"/>
                <a:gd name="T76" fmla="*/ 1074 w 1074"/>
                <a:gd name="T77" fmla="*/ 8 h 551"/>
                <a:gd name="T78" fmla="*/ 1074 w 1074"/>
                <a:gd name="T79" fmla="*/ 4 h 551"/>
                <a:gd name="T80" fmla="*/ 1074 w 1074"/>
                <a:gd name="T81" fmla="*/ 0 h 551"/>
                <a:gd name="T82" fmla="*/ 2 w 1074"/>
                <a:gd name="T83" fmla="*/ 0 h 55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074" h="551">
                  <a:moveTo>
                    <a:pt x="2" y="0"/>
                  </a:moveTo>
                  <a:lnTo>
                    <a:pt x="2" y="4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69"/>
                  </a:lnTo>
                  <a:lnTo>
                    <a:pt x="10" y="122"/>
                  </a:lnTo>
                  <a:lnTo>
                    <a:pt x="25" y="174"/>
                  </a:lnTo>
                  <a:lnTo>
                    <a:pt x="42" y="223"/>
                  </a:lnTo>
                  <a:lnTo>
                    <a:pt x="65" y="271"/>
                  </a:lnTo>
                  <a:lnTo>
                    <a:pt x="92" y="315"/>
                  </a:lnTo>
                  <a:lnTo>
                    <a:pt x="124" y="355"/>
                  </a:lnTo>
                  <a:lnTo>
                    <a:pt x="157" y="393"/>
                  </a:lnTo>
                  <a:lnTo>
                    <a:pt x="195" y="429"/>
                  </a:lnTo>
                  <a:lnTo>
                    <a:pt x="237" y="458"/>
                  </a:lnTo>
                  <a:lnTo>
                    <a:pt x="281" y="486"/>
                  </a:lnTo>
                  <a:lnTo>
                    <a:pt x="330" y="509"/>
                  </a:lnTo>
                  <a:lnTo>
                    <a:pt x="378" y="528"/>
                  </a:lnTo>
                  <a:lnTo>
                    <a:pt x="431" y="540"/>
                  </a:lnTo>
                  <a:lnTo>
                    <a:pt x="483" y="549"/>
                  </a:lnTo>
                  <a:lnTo>
                    <a:pt x="538" y="551"/>
                  </a:lnTo>
                  <a:lnTo>
                    <a:pt x="592" y="549"/>
                  </a:lnTo>
                  <a:lnTo>
                    <a:pt x="645" y="540"/>
                  </a:lnTo>
                  <a:lnTo>
                    <a:pt x="698" y="528"/>
                  </a:lnTo>
                  <a:lnTo>
                    <a:pt x="746" y="509"/>
                  </a:lnTo>
                  <a:lnTo>
                    <a:pt x="794" y="486"/>
                  </a:lnTo>
                  <a:lnTo>
                    <a:pt x="838" y="458"/>
                  </a:lnTo>
                  <a:lnTo>
                    <a:pt x="878" y="429"/>
                  </a:lnTo>
                  <a:lnTo>
                    <a:pt x="916" y="393"/>
                  </a:lnTo>
                  <a:lnTo>
                    <a:pt x="952" y="355"/>
                  </a:lnTo>
                  <a:lnTo>
                    <a:pt x="981" y="315"/>
                  </a:lnTo>
                  <a:lnTo>
                    <a:pt x="1009" y="271"/>
                  </a:lnTo>
                  <a:lnTo>
                    <a:pt x="1032" y="223"/>
                  </a:lnTo>
                  <a:lnTo>
                    <a:pt x="1051" y="174"/>
                  </a:lnTo>
                  <a:lnTo>
                    <a:pt x="1063" y="122"/>
                  </a:lnTo>
                  <a:lnTo>
                    <a:pt x="1072" y="69"/>
                  </a:lnTo>
                  <a:lnTo>
                    <a:pt x="1074" y="14"/>
                  </a:lnTo>
                  <a:lnTo>
                    <a:pt x="1074" y="10"/>
                  </a:lnTo>
                  <a:lnTo>
                    <a:pt x="1074" y="8"/>
                  </a:lnTo>
                  <a:lnTo>
                    <a:pt x="1074" y="4"/>
                  </a:lnTo>
                  <a:lnTo>
                    <a:pt x="107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10" name="Freeform 45"/>
            <p:cNvSpPr>
              <a:spLocks/>
            </p:cNvSpPr>
            <p:nvPr/>
          </p:nvSpPr>
          <p:spPr bwMode="auto">
            <a:xfrm>
              <a:off x="2541" y="3110"/>
              <a:ext cx="721" cy="50"/>
            </a:xfrm>
            <a:custGeom>
              <a:avLst/>
              <a:gdLst>
                <a:gd name="T0" fmla="*/ 721 w 721"/>
                <a:gd name="T1" fmla="*/ 50 h 50"/>
                <a:gd name="T2" fmla="*/ 711 w 721"/>
                <a:gd name="T3" fmla="*/ 44 h 50"/>
                <a:gd name="T4" fmla="*/ 698 w 721"/>
                <a:gd name="T5" fmla="*/ 38 h 50"/>
                <a:gd name="T6" fmla="*/ 687 w 721"/>
                <a:gd name="T7" fmla="*/ 32 h 50"/>
                <a:gd name="T8" fmla="*/ 675 w 721"/>
                <a:gd name="T9" fmla="*/ 25 h 50"/>
                <a:gd name="T10" fmla="*/ 664 w 721"/>
                <a:gd name="T11" fmla="*/ 19 h 50"/>
                <a:gd name="T12" fmla="*/ 652 w 721"/>
                <a:gd name="T13" fmla="*/ 13 h 50"/>
                <a:gd name="T14" fmla="*/ 639 w 721"/>
                <a:gd name="T15" fmla="*/ 6 h 50"/>
                <a:gd name="T16" fmla="*/ 627 w 721"/>
                <a:gd name="T17" fmla="*/ 0 h 50"/>
                <a:gd name="T18" fmla="*/ 0 w 721"/>
                <a:gd name="T19" fmla="*/ 27 h 50"/>
                <a:gd name="T20" fmla="*/ 721 w 721"/>
                <a:gd name="T21" fmla="*/ 50 h 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21" h="50">
                  <a:moveTo>
                    <a:pt x="721" y="50"/>
                  </a:moveTo>
                  <a:lnTo>
                    <a:pt x="711" y="44"/>
                  </a:lnTo>
                  <a:lnTo>
                    <a:pt x="698" y="38"/>
                  </a:lnTo>
                  <a:lnTo>
                    <a:pt x="687" y="32"/>
                  </a:lnTo>
                  <a:lnTo>
                    <a:pt x="675" y="25"/>
                  </a:lnTo>
                  <a:lnTo>
                    <a:pt x="664" y="19"/>
                  </a:lnTo>
                  <a:lnTo>
                    <a:pt x="652" y="13"/>
                  </a:lnTo>
                  <a:lnTo>
                    <a:pt x="639" y="6"/>
                  </a:lnTo>
                  <a:lnTo>
                    <a:pt x="627" y="0"/>
                  </a:lnTo>
                  <a:lnTo>
                    <a:pt x="0" y="27"/>
                  </a:lnTo>
                  <a:lnTo>
                    <a:pt x="721" y="50"/>
                  </a:lnTo>
                  <a:close/>
                </a:path>
              </a:pathLst>
            </a:custGeom>
            <a:solidFill>
              <a:srgbClr val="282B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11" name="Freeform 46"/>
            <p:cNvSpPr>
              <a:spLocks/>
            </p:cNvSpPr>
            <p:nvPr/>
          </p:nvSpPr>
          <p:spPr bwMode="auto">
            <a:xfrm>
              <a:off x="2610" y="3224"/>
              <a:ext cx="778" cy="56"/>
            </a:xfrm>
            <a:custGeom>
              <a:avLst/>
              <a:gdLst>
                <a:gd name="T0" fmla="*/ 778 w 778"/>
                <a:gd name="T1" fmla="*/ 56 h 56"/>
                <a:gd name="T2" fmla="*/ 768 w 778"/>
                <a:gd name="T3" fmla="*/ 42 h 56"/>
                <a:gd name="T4" fmla="*/ 757 w 778"/>
                <a:gd name="T5" fmla="*/ 27 h 56"/>
                <a:gd name="T6" fmla="*/ 745 w 778"/>
                <a:gd name="T7" fmla="*/ 12 h 56"/>
                <a:gd name="T8" fmla="*/ 730 w 778"/>
                <a:gd name="T9" fmla="*/ 0 h 56"/>
                <a:gd name="T10" fmla="*/ 0 w 778"/>
                <a:gd name="T11" fmla="*/ 29 h 56"/>
                <a:gd name="T12" fmla="*/ 778 w 778"/>
                <a:gd name="T13" fmla="*/ 56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78" h="56">
                  <a:moveTo>
                    <a:pt x="778" y="56"/>
                  </a:moveTo>
                  <a:lnTo>
                    <a:pt x="768" y="42"/>
                  </a:lnTo>
                  <a:lnTo>
                    <a:pt x="757" y="27"/>
                  </a:lnTo>
                  <a:lnTo>
                    <a:pt x="745" y="12"/>
                  </a:lnTo>
                  <a:lnTo>
                    <a:pt x="730" y="0"/>
                  </a:lnTo>
                  <a:lnTo>
                    <a:pt x="0" y="29"/>
                  </a:lnTo>
                  <a:lnTo>
                    <a:pt x="778" y="56"/>
                  </a:lnTo>
                  <a:close/>
                </a:path>
              </a:pathLst>
            </a:custGeom>
            <a:solidFill>
              <a:srgbClr val="282B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0963" name="Rectangle 47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平衡的意義 </a:t>
            </a:r>
            <a:r>
              <a:rPr lang="en-US" altLang="zh-TW" smtClean="0">
                <a:ea typeface="新細明體" pitchFamily="18" charset="-120"/>
              </a:rPr>
              <a:t>I : </a:t>
            </a:r>
            <a:r>
              <a:rPr lang="zh-TW" altLang="en-US" smtClean="0">
                <a:ea typeface="新細明體" pitchFamily="18" charset="-120"/>
              </a:rPr>
              <a:t>兼顧</a:t>
            </a:r>
          </a:p>
        </p:txBody>
      </p:sp>
      <p:sp>
        <p:nvSpPr>
          <p:cNvPr id="338992" name="Rectangle 48"/>
          <p:cNvSpPr>
            <a:spLocks noGrp="1" noChangeArrowheads="1"/>
          </p:cNvSpPr>
          <p:nvPr>
            <p:ph sz="half" idx="1"/>
          </p:nvPr>
        </p:nvSpPr>
        <p:spPr>
          <a:xfrm>
            <a:off x="85725" y="2643188"/>
            <a:ext cx="3814763" cy="284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 b="1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外部：股東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3200" b="1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	      顧客</a:t>
            </a:r>
          </a:p>
          <a:p>
            <a:pPr>
              <a:lnSpc>
                <a:spcPct val="90000"/>
              </a:lnSpc>
            </a:pPr>
            <a:r>
              <a:rPr lang="zh-TW" altLang="en-US" sz="3200" b="1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過去</a:t>
            </a:r>
          </a:p>
          <a:p>
            <a:pPr>
              <a:lnSpc>
                <a:spcPct val="90000"/>
              </a:lnSpc>
            </a:pPr>
            <a:r>
              <a:rPr lang="zh-TW" altLang="en-US" sz="3200" b="1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領先</a:t>
            </a:r>
          </a:p>
          <a:p>
            <a:pPr>
              <a:lnSpc>
                <a:spcPct val="90000"/>
              </a:lnSpc>
            </a:pPr>
            <a:r>
              <a:rPr lang="zh-TW" altLang="en-US" sz="3200" b="1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短期</a:t>
            </a:r>
          </a:p>
        </p:txBody>
      </p:sp>
      <p:sp>
        <p:nvSpPr>
          <p:cNvPr id="338993" name="Rectangle 49"/>
          <p:cNvSpPr>
            <a:spLocks noGrp="1" noChangeArrowheads="1"/>
          </p:cNvSpPr>
          <p:nvPr>
            <p:ph sz="half" idx="2"/>
          </p:nvPr>
        </p:nvSpPr>
        <p:spPr>
          <a:xfrm>
            <a:off x="5105400" y="2708275"/>
            <a:ext cx="4038600" cy="3201988"/>
          </a:xfrm>
        </p:spPr>
        <p:txBody>
          <a:bodyPr/>
          <a:lstStyle/>
          <a:p>
            <a:r>
              <a:rPr lang="zh-TW" altLang="en-US" b="1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內部： 企業流程</a:t>
            </a:r>
          </a:p>
          <a:p>
            <a:pPr>
              <a:buFont typeface="Monotype Sorts" pitchFamily="2" charset="2"/>
              <a:buNone/>
            </a:pPr>
            <a:r>
              <a:rPr lang="zh-TW" altLang="en-US" b="1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創新能力</a:t>
            </a:r>
          </a:p>
          <a:p>
            <a:pPr>
              <a:buFont typeface="Monotype Sorts" pitchFamily="2" charset="2"/>
              <a:buNone/>
            </a:pPr>
            <a:r>
              <a:rPr lang="zh-TW" altLang="en-US" b="1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學習成長</a:t>
            </a:r>
          </a:p>
          <a:p>
            <a:r>
              <a:rPr lang="zh-TW" altLang="en-US" b="1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未來</a:t>
            </a:r>
          </a:p>
          <a:p>
            <a:r>
              <a:rPr lang="zh-TW" altLang="en-US" b="1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落後</a:t>
            </a:r>
          </a:p>
          <a:p>
            <a:r>
              <a:rPr lang="zh-TW" altLang="en-US" b="1" smtClean="0">
                <a:solidFill>
                  <a:schemeClr val="tx2"/>
                </a:solidFill>
                <a:latin typeface="華康中圓體" pitchFamily="49" charset="-120"/>
                <a:ea typeface="華康中圓體" pitchFamily="49" charset="-120"/>
              </a:rPr>
              <a:t>長期</a:t>
            </a:r>
          </a:p>
        </p:txBody>
      </p:sp>
      <p:sp>
        <p:nvSpPr>
          <p:cNvPr id="338994" name="Rectangle 50"/>
          <p:cNvSpPr>
            <a:spLocks noChangeArrowheads="1"/>
          </p:cNvSpPr>
          <p:nvPr/>
        </p:nvSpPr>
        <p:spPr bwMode="auto">
          <a:xfrm>
            <a:off x="1835150" y="1700213"/>
            <a:ext cx="68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eaLnBrk="1" hangingPunct="1">
              <a:defRPr/>
            </a:pPr>
            <a:r>
              <a:rPr lang="zh-TW" altLang="en-US" sz="5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中圓體" pitchFamily="49" charset="-120"/>
                <a:ea typeface="華康中圓體" pitchFamily="49" charset="-120"/>
              </a:rPr>
              <a:t>外</a:t>
            </a:r>
            <a:endParaRPr lang="zh-TW" altLang="en-US" sz="5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38995" name="Rectangle 51"/>
          <p:cNvSpPr>
            <a:spLocks noChangeArrowheads="1"/>
          </p:cNvSpPr>
          <p:nvPr/>
        </p:nvSpPr>
        <p:spPr bwMode="auto">
          <a:xfrm>
            <a:off x="6300788" y="1620838"/>
            <a:ext cx="6921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eaLnBrk="1" hangingPunct="1">
              <a:defRPr/>
            </a:pPr>
            <a:r>
              <a:rPr lang="zh-TW" altLang="en-US" sz="5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中圓體" pitchFamily="49" charset="-120"/>
                <a:ea typeface="華康中圓體" pitchFamily="49" charset="-120"/>
              </a:rPr>
              <a:t>內</a:t>
            </a:r>
            <a:endParaRPr lang="zh-TW" altLang="en-US" sz="5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92" grpId="0" build="p"/>
      <p:bldP spid="33899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華康中圓體" pitchFamily="49" charset="-120"/>
                <a:ea typeface="華康中圓體" pitchFamily="49" charset="-120"/>
              </a:rPr>
              <a:t>BSC-</a:t>
            </a:r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管理系統的核心</a:t>
            </a:r>
            <a:endParaRPr lang="zh-CN" altLang="en-US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它從一個改進的衡量系統發展成為核心管理系統。</a:t>
            </a:r>
          </a:p>
          <a:p>
            <a:pPr>
              <a:lnSpc>
                <a:spcPct val="90000"/>
              </a:lnSpc>
            </a:pPr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它不僅提供衡量方法，而且將有助於促進溝通，增進認同感，加強團隊活動和加快問題解決。</a:t>
            </a:r>
          </a:p>
          <a:p>
            <a:pPr>
              <a:lnSpc>
                <a:spcPct val="90000"/>
              </a:lnSpc>
            </a:pPr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它幫助管理層監測和調整完成計畫。</a:t>
            </a:r>
          </a:p>
          <a:p>
            <a:pPr>
              <a:lnSpc>
                <a:spcPct val="90000"/>
              </a:lnSpc>
            </a:pPr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它產生整個企業的所有人員均作出貢獻的共用模式。</a:t>
            </a:r>
            <a:endParaRPr lang="zh-CN" altLang="en-US" smtClean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smtClean="0">
                <a:latin typeface="華康中圓體" pitchFamily="49" charset="-120"/>
                <a:ea typeface="華康中圓體" pitchFamily="49" charset="-120"/>
              </a:rPr>
              <a:t>實施平衡計分卡的六個步驟</a:t>
            </a:r>
            <a:endParaRPr lang="zh-CN" altLang="en-US" sz="4000" smtClean="0">
              <a:latin typeface="華康中圓體" pitchFamily="49" charset="-120"/>
              <a:ea typeface="華康中圓體" pitchFamily="49" charset="-120"/>
            </a:endParaRPr>
          </a:p>
        </p:txBody>
      </p:sp>
      <p:pic>
        <p:nvPicPr>
          <p:cNvPr id="43011" name="Picture 5" descr="proces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844675"/>
            <a:ext cx="7200900" cy="4105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latin typeface="華康中圓體" pitchFamily="49" charset="-120"/>
                <a:ea typeface="華康中圓體" pitchFamily="49" charset="-120"/>
              </a:rPr>
              <a:t>七項原則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公司範圍展開</a:t>
            </a:r>
          </a:p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易于建立和維護</a:t>
            </a:r>
          </a:p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將遠景和宗旨和目標和衡量相聯繫</a:t>
            </a:r>
          </a:p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允許產生和聯繫組織和個人的平衡計分卡</a:t>
            </a:r>
          </a:p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支持定量和定性的資訊</a:t>
            </a:r>
          </a:p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與其它的商業指示器和系統結合</a:t>
            </a:r>
            <a:endParaRPr lang="zh-CN" altLang="en-US" smtClean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平衡計分卡的起源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438400"/>
            <a:ext cx="8229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 smtClean="0">
                <a:ea typeface="新細明體" pitchFamily="18" charset="-120"/>
              </a:rPr>
              <a:t>哈佛大學教授 </a:t>
            </a:r>
            <a:r>
              <a:rPr lang="en-US" altLang="zh-TW" sz="2800" smtClean="0">
                <a:ea typeface="新細明體" pitchFamily="18" charset="-120"/>
              </a:rPr>
              <a:t>Robert Kaplan </a:t>
            </a:r>
            <a:r>
              <a:rPr lang="zh-TW" altLang="en-US" sz="2800" smtClean="0">
                <a:ea typeface="新細明體" pitchFamily="18" charset="-120"/>
              </a:rPr>
              <a:t>及 </a:t>
            </a:r>
            <a:r>
              <a:rPr lang="en-US" altLang="zh-TW" sz="2800" smtClean="0">
                <a:ea typeface="新細明體" pitchFamily="18" charset="-120"/>
              </a:rPr>
              <a:t>Nolan Norton</a:t>
            </a:r>
            <a:r>
              <a:rPr lang="zh-TW" altLang="en-US" sz="2800" smtClean="0">
                <a:ea typeface="新細明體" pitchFamily="18" charset="-120"/>
              </a:rPr>
              <a:t>公司總裁</a:t>
            </a:r>
            <a:r>
              <a:rPr lang="en-US" altLang="zh-TW" sz="2800" smtClean="0">
                <a:ea typeface="新細明體" pitchFamily="18" charset="-120"/>
              </a:rPr>
              <a:t>David Norton </a:t>
            </a:r>
            <a:r>
              <a:rPr lang="zh-TW" altLang="en-US" sz="2800" smtClean="0">
                <a:ea typeface="新細明體" pitchFamily="18" charset="-120"/>
              </a:rPr>
              <a:t>於1990年針對美國12家包括製造及服務業所進行的一項為期一年的『組織未來之績效評估制度』研究計畫</a:t>
            </a:r>
          </a:p>
          <a:p>
            <a:pPr>
              <a:lnSpc>
                <a:spcPct val="80000"/>
              </a:lnSpc>
            </a:pPr>
            <a:endParaRPr lang="zh-TW" altLang="en-US" sz="2800" smtClean="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endParaRPr lang="zh-TW" altLang="en-US" sz="2800" smtClean="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2800" smtClean="0">
                <a:ea typeface="新細明體" pitchFamily="18" charset="-120"/>
              </a:rPr>
              <a:t>計畫完成後二位負責人于1993年及1996年在『哈佛管理評論』發表了“</a:t>
            </a:r>
            <a:r>
              <a:rPr lang="en-US" altLang="zh-TW" sz="2800" smtClean="0">
                <a:ea typeface="新細明體" pitchFamily="18" charset="-120"/>
              </a:rPr>
              <a:t>Putting the Balanced Scorecard to work”</a:t>
            </a:r>
            <a:r>
              <a:rPr lang="zh-TW" altLang="en-US" sz="2800" smtClean="0">
                <a:ea typeface="新細明體" pitchFamily="18" charset="-120"/>
              </a:rPr>
              <a:t>及“</a:t>
            </a:r>
            <a:r>
              <a:rPr lang="en-US" altLang="zh-TW" sz="2800" smtClean="0">
                <a:ea typeface="新細明體" pitchFamily="18" charset="-120"/>
              </a:rPr>
              <a:t>Using the Balanced Scorecard as a Strategic Management System”</a:t>
            </a:r>
          </a:p>
          <a:p>
            <a:pPr>
              <a:lnSpc>
                <a:spcPct val="80000"/>
              </a:lnSpc>
            </a:pPr>
            <a:endParaRPr lang="zh-TW" altLang="en-US" sz="280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關鍵成功因素</a:t>
            </a:r>
            <a:endParaRPr lang="zh-CN" altLang="en-US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4611688"/>
          </a:xfrm>
        </p:spPr>
        <p:txBody>
          <a:bodyPr/>
          <a:lstStyle/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高層管理者必須參與和支持</a:t>
            </a:r>
          </a:p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確保策略衡量系統的完整性</a:t>
            </a:r>
          </a:p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理解衡量是什麼和為什麼衡量</a:t>
            </a:r>
          </a:p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在公司的背景下看待衡量系統</a:t>
            </a:r>
          </a:p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在培養足夠的衡量的專門技術和簡單的衡量方法</a:t>
            </a:r>
          </a:p>
          <a:p>
            <a:r>
              <a:rPr lang="zh-TW" altLang="en-US" smtClean="0">
                <a:latin typeface="華康中圓體" pitchFamily="49" charset="-120"/>
                <a:ea typeface="華康中圓體" pitchFamily="49" charset="-120"/>
              </a:rPr>
              <a:t>接受一些含糊的和主觀的觀點</a:t>
            </a:r>
            <a:endParaRPr lang="zh-CN" altLang="en-US" smtClean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4.企業人力資源計分卡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057400"/>
            <a:ext cx="7772400" cy="4572000"/>
          </a:xfrm>
        </p:spPr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擺脫傳統成本中心角色</a:t>
            </a:r>
          </a:p>
          <a:p>
            <a:r>
              <a:rPr lang="zh-TW" altLang="en-US" smtClean="0">
                <a:ea typeface="新細明體" pitchFamily="18" charset="-120"/>
              </a:rPr>
              <a:t>終極目標---創造市場價值</a:t>
            </a:r>
          </a:p>
          <a:p>
            <a:endParaRPr lang="zh-TW" altLang="en-US" smtClean="0">
              <a:ea typeface="新細明體" pitchFamily="18" charset="-120"/>
            </a:endParaRPr>
          </a:p>
        </p:txBody>
      </p:sp>
      <p:grpSp>
        <p:nvGrpSpPr>
          <p:cNvPr id="46084" name="Group 17"/>
          <p:cNvGrpSpPr>
            <a:grpSpLocks/>
          </p:cNvGrpSpPr>
          <p:nvPr/>
        </p:nvGrpSpPr>
        <p:grpSpPr bwMode="auto">
          <a:xfrm>
            <a:off x="1454150" y="3733800"/>
            <a:ext cx="7689850" cy="2536825"/>
            <a:chOff x="912" y="2208"/>
            <a:chExt cx="4848" cy="1598"/>
          </a:xfrm>
        </p:grpSpPr>
        <p:sp>
          <p:nvSpPr>
            <p:cNvPr id="46088" name="Text Box 18"/>
            <p:cNvSpPr txBox="1">
              <a:spLocks noChangeArrowheads="1"/>
            </p:cNvSpPr>
            <p:nvPr/>
          </p:nvSpPr>
          <p:spPr bwMode="auto">
            <a:xfrm>
              <a:off x="1680" y="2208"/>
              <a:ext cx="1008" cy="9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4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員工技能員工動機與工作設計及架構</a:t>
              </a:r>
            </a:p>
          </p:txBody>
        </p:sp>
        <p:sp>
          <p:nvSpPr>
            <p:cNvPr id="46089" name="Text Box 19"/>
            <p:cNvSpPr txBox="1">
              <a:spLocks noChangeArrowheads="1"/>
            </p:cNvSpPr>
            <p:nvPr/>
          </p:nvSpPr>
          <p:spPr bwMode="auto">
            <a:xfrm>
              <a:off x="3600" y="2352"/>
              <a:ext cx="336" cy="145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4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改善營運績效</a:t>
              </a:r>
            </a:p>
          </p:txBody>
        </p:sp>
        <p:sp>
          <p:nvSpPr>
            <p:cNvPr id="46090" name="Text Box 20"/>
            <p:cNvSpPr txBox="1">
              <a:spLocks noChangeArrowheads="1"/>
            </p:cNvSpPr>
            <p:nvPr/>
          </p:nvSpPr>
          <p:spPr bwMode="auto">
            <a:xfrm>
              <a:off x="4368" y="2400"/>
              <a:ext cx="336" cy="122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4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利潤與成長</a:t>
              </a:r>
            </a:p>
          </p:txBody>
        </p:sp>
        <p:sp>
          <p:nvSpPr>
            <p:cNvPr id="46091" name="Text Box 21"/>
            <p:cNvSpPr txBox="1">
              <a:spLocks noChangeArrowheads="1"/>
            </p:cNvSpPr>
            <p:nvPr/>
          </p:nvSpPr>
          <p:spPr bwMode="auto">
            <a:xfrm>
              <a:off x="5280" y="2400"/>
              <a:ext cx="480" cy="9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24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市場價值</a:t>
              </a:r>
            </a:p>
          </p:txBody>
        </p:sp>
        <p:sp>
          <p:nvSpPr>
            <p:cNvPr id="46092" name="AutoShape 22"/>
            <p:cNvSpPr>
              <a:spLocks noChangeArrowheads="1"/>
            </p:cNvSpPr>
            <p:nvPr/>
          </p:nvSpPr>
          <p:spPr bwMode="auto">
            <a:xfrm>
              <a:off x="912" y="2736"/>
              <a:ext cx="240" cy="192"/>
            </a:xfrm>
            <a:custGeom>
              <a:avLst/>
              <a:gdLst>
                <a:gd name="T0" fmla="*/ 180 w 21600"/>
                <a:gd name="T1" fmla="*/ 0 h 21600"/>
                <a:gd name="T2" fmla="*/ 0 w 21600"/>
                <a:gd name="T3" fmla="*/ 96 h 21600"/>
                <a:gd name="T4" fmla="*/ 180 w 21600"/>
                <a:gd name="T5" fmla="*/ 192 h 21600"/>
                <a:gd name="T6" fmla="*/ 240 w 21600"/>
                <a:gd name="T7" fmla="*/ 9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2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093" name="AutoShape 23"/>
            <p:cNvSpPr>
              <a:spLocks noChangeArrowheads="1"/>
            </p:cNvSpPr>
            <p:nvPr/>
          </p:nvSpPr>
          <p:spPr bwMode="auto">
            <a:xfrm>
              <a:off x="1344" y="2736"/>
              <a:ext cx="384" cy="192"/>
            </a:xfrm>
            <a:custGeom>
              <a:avLst/>
              <a:gdLst>
                <a:gd name="T0" fmla="*/ 288 w 21600"/>
                <a:gd name="T1" fmla="*/ 0 h 21600"/>
                <a:gd name="T2" fmla="*/ 0 w 21600"/>
                <a:gd name="T3" fmla="*/ 96 h 21600"/>
                <a:gd name="T4" fmla="*/ 288 w 21600"/>
                <a:gd name="T5" fmla="*/ 192 h 21600"/>
                <a:gd name="T6" fmla="*/ 384 w 21600"/>
                <a:gd name="T7" fmla="*/ 9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094" name="AutoShape 24"/>
            <p:cNvSpPr>
              <a:spLocks noChangeArrowheads="1"/>
            </p:cNvSpPr>
            <p:nvPr/>
          </p:nvSpPr>
          <p:spPr bwMode="auto">
            <a:xfrm>
              <a:off x="2640" y="2736"/>
              <a:ext cx="240" cy="144"/>
            </a:xfrm>
            <a:custGeom>
              <a:avLst/>
              <a:gdLst>
                <a:gd name="T0" fmla="*/ 180 w 21600"/>
                <a:gd name="T1" fmla="*/ 0 h 21600"/>
                <a:gd name="T2" fmla="*/ 0 w 21600"/>
                <a:gd name="T3" fmla="*/ 72 h 21600"/>
                <a:gd name="T4" fmla="*/ 180 w 21600"/>
                <a:gd name="T5" fmla="*/ 144 h 21600"/>
                <a:gd name="T6" fmla="*/ 240 w 21600"/>
                <a:gd name="T7" fmla="*/ 7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2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095" name="AutoShape 25"/>
            <p:cNvSpPr>
              <a:spLocks noChangeArrowheads="1"/>
            </p:cNvSpPr>
            <p:nvPr/>
          </p:nvSpPr>
          <p:spPr bwMode="auto">
            <a:xfrm>
              <a:off x="3168" y="2736"/>
              <a:ext cx="432" cy="144"/>
            </a:xfrm>
            <a:custGeom>
              <a:avLst/>
              <a:gdLst>
                <a:gd name="T0" fmla="*/ 324 w 21600"/>
                <a:gd name="T1" fmla="*/ 0 h 21600"/>
                <a:gd name="T2" fmla="*/ 0 w 21600"/>
                <a:gd name="T3" fmla="*/ 72 h 21600"/>
                <a:gd name="T4" fmla="*/ 324 w 21600"/>
                <a:gd name="T5" fmla="*/ 144 h 21600"/>
                <a:gd name="T6" fmla="*/ 432 w 21600"/>
                <a:gd name="T7" fmla="*/ 7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096" name="AutoShape 26"/>
            <p:cNvSpPr>
              <a:spLocks noChangeArrowheads="1"/>
            </p:cNvSpPr>
            <p:nvPr/>
          </p:nvSpPr>
          <p:spPr bwMode="auto">
            <a:xfrm>
              <a:off x="3936" y="2736"/>
              <a:ext cx="432" cy="144"/>
            </a:xfrm>
            <a:custGeom>
              <a:avLst/>
              <a:gdLst>
                <a:gd name="T0" fmla="*/ 324 w 21600"/>
                <a:gd name="T1" fmla="*/ 0 h 21600"/>
                <a:gd name="T2" fmla="*/ 0 w 21600"/>
                <a:gd name="T3" fmla="*/ 72 h 21600"/>
                <a:gd name="T4" fmla="*/ 324 w 21600"/>
                <a:gd name="T5" fmla="*/ 144 h 21600"/>
                <a:gd name="T6" fmla="*/ 432 w 21600"/>
                <a:gd name="T7" fmla="*/ 7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097" name="AutoShape 27"/>
            <p:cNvSpPr>
              <a:spLocks noChangeArrowheads="1"/>
            </p:cNvSpPr>
            <p:nvPr/>
          </p:nvSpPr>
          <p:spPr bwMode="auto">
            <a:xfrm>
              <a:off x="4800" y="2736"/>
              <a:ext cx="480" cy="192"/>
            </a:xfrm>
            <a:custGeom>
              <a:avLst/>
              <a:gdLst>
                <a:gd name="T0" fmla="*/ 360 w 21600"/>
                <a:gd name="T1" fmla="*/ 0 h 21600"/>
                <a:gd name="T2" fmla="*/ 0 w 21600"/>
                <a:gd name="T3" fmla="*/ 96 h 21600"/>
                <a:gd name="T4" fmla="*/ 360 w 21600"/>
                <a:gd name="T5" fmla="*/ 192 h 21600"/>
                <a:gd name="T6" fmla="*/ 480 w 21600"/>
                <a:gd name="T7" fmla="*/ 9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6085" name="Text Box 29"/>
          <p:cNvSpPr txBox="1">
            <a:spLocks noChangeArrowheads="1"/>
          </p:cNvSpPr>
          <p:nvPr/>
        </p:nvSpPr>
        <p:spPr bwMode="auto">
          <a:xfrm>
            <a:off x="838200" y="3429000"/>
            <a:ext cx="533400" cy="267811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400">
                <a:solidFill>
                  <a:schemeClr val="bg1"/>
                </a:solidFill>
                <a:ea typeface="標楷體" pitchFamily="65" charset="-120"/>
              </a:rPr>
              <a:t>事業及策略方案</a:t>
            </a:r>
            <a:endParaRPr lang="zh-TW" altLang="en-US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46086" name="Text Box 31"/>
          <p:cNvSpPr txBox="1">
            <a:spLocks noChangeArrowheads="1"/>
          </p:cNvSpPr>
          <p:nvPr/>
        </p:nvSpPr>
        <p:spPr bwMode="auto">
          <a:xfrm>
            <a:off x="1655763" y="3505200"/>
            <a:ext cx="554037" cy="3352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400">
                <a:solidFill>
                  <a:schemeClr val="bg1"/>
                </a:solidFill>
                <a:ea typeface="標楷體" pitchFamily="65" charset="-120"/>
              </a:rPr>
              <a:t>設計人力資源管理系統</a:t>
            </a:r>
          </a:p>
        </p:txBody>
      </p:sp>
      <p:sp>
        <p:nvSpPr>
          <p:cNvPr id="46087" name="Text Box 32"/>
          <p:cNvSpPr txBox="1">
            <a:spLocks noChangeArrowheads="1"/>
          </p:cNvSpPr>
          <p:nvPr/>
        </p:nvSpPr>
        <p:spPr bwMode="auto">
          <a:xfrm>
            <a:off x="4572000" y="3124200"/>
            <a:ext cx="381000" cy="37861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400">
                <a:solidFill>
                  <a:schemeClr val="bg1"/>
                </a:solidFill>
                <a:ea typeface="標楷體" pitchFamily="65" charset="-120"/>
              </a:rPr>
              <a:t>生產力創造力自動自發</a:t>
            </a:r>
            <a:endParaRPr lang="zh-TW" altLang="en-US">
              <a:solidFill>
                <a:schemeClr val="bg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-242888"/>
            <a:ext cx="7696200" cy="102870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600" dirty="0" smtClean="0">
                <a:ea typeface="標楷體" pitchFamily="65" charset="-120"/>
              </a:rPr>
              <a:t/>
            </a:r>
            <a:br>
              <a:rPr lang="zh-TW" altLang="en-US" sz="3600" dirty="0" smtClean="0">
                <a:ea typeface="標楷體" pitchFamily="65" charset="-120"/>
              </a:rPr>
            </a:br>
            <a:r>
              <a:rPr lang="zh-TW" altLang="en-US" sz="2800" dirty="0" smtClean="0">
                <a:ea typeface="標楷體" pitchFamily="65" charset="-120"/>
              </a:rPr>
              <a:t>(1)企業策略:人力資源的技能與企業策略方向的關聯</a:t>
            </a:r>
            <a:br>
              <a:rPr lang="zh-TW" altLang="en-US" sz="2800" dirty="0" smtClean="0">
                <a:ea typeface="標楷體" pitchFamily="65" charset="-120"/>
              </a:rPr>
            </a:br>
            <a:endParaRPr lang="zh-TW" altLang="en-US" sz="2800" dirty="0" smtClean="0">
              <a:ea typeface="標楷體" pitchFamily="65" charset="-120"/>
            </a:endParaRPr>
          </a:p>
        </p:txBody>
      </p:sp>
      <p:graphicFrame>
        <p:nvGraphicFramePr>
          <p:cNvPr id="4710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68313" y="914400"/>
          <a:ext cx="8207375" cy="588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Document" r:id="rId5" imgW="5589047" imgH="5158013" progId="Word.Document.8">
                  <p:embed/>
                </p:oleObj>
              </mc:Choice>
              <mc:Fallback>
                <p:oleObj name="Document" r:id="rId5" imgW="5589047" imgH="515801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914400"/>
                        <a:ext cx="8207375" cy="5888038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2800" dirty="0" smtClean="0">
                <a:ea typeface="標楷體" pitchFamily="65" charset="-120"/>
              </a:rPr>
              <a:t>(2)人力資源績效衡量指標:人力資源管理關鍵流程指標</a:t>
            </a:r>
            <a:r>
              <a:rPr lang="en-US" altLang="zh-TW" sz="2800" dirty="0" smtClean="0">
                <a:ea typeface="標楷體" pitchFamily="65" charset="-120"/>
              </a:rPr>
              <a:t>KPI</a:t>
            </a:r>
            <a:br>
              <a:rPr lang="en-US" altLang="zh-TW" sz="2800" dirty="0" smtClean="0">
                <a:ea typeface="標楷體" pitchFamily="65" charset="-120"/>
              </a:rPr>
            </a:br>
            <a:endParaRPr lang="en-US" altLang="zh-TW" dirty="0" smtClean="0">
              <a:ea typeface="標楷體" pitchFamily="65" charset="-120"/>
            </a:endParaRPr>
          </a:p>
        </p:txBody>
      </p:sp>
      <p:graphicFrame>
        <p:nvGraphicFramePr>
          <p:cNvPr id="4813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3975" y="1149350"/>
          <a:ext cx="7754938" cy="552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Document" r:id="rId5" imgW="7920912" imgH="5648509" progId="Word.Document.8">
                  <p:embed/>
                </p:oleObj>
              </mc:Choice>
              <mc:Fallback>
                <p:oleObj name="Document" r:id="rId5" imgW="7920912" imgH="5648509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1149350"/>
                        <a:ext cx="7754938" cy="5529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2400" dirty="0" smtClean="0">
                <a:ea typeface="標楷體" pitchFamily="65" charset="-120"/>
              </a:rPr>
              <a:t>(3)導入程式:人力資源計分卡導入之步驟一覽表</a:t>
            </a:r>
            <a:br>
              <a:rPr lang="zh-TW" altLang="en-US" sz="2400" dirty="0" smtClean="0">
                <a:ea typeface="標楷體" pitchFamily="65" charset="-120"/>
              </a:rPr>
            </a:br>
            <a:r>
              <a:rPr lang="zh-TW" altLang="en-US" sz="2400" dirty="0" smtClean="0">
                <a:solidFill>
                  <a:srgbClr val="CC0000"/>
                </a:solidFill>
                <a:ea typeface="標楷體" pitchFamily="65" charset="-120"/>
              </a:rPr>
              <a:t>願景    使命    策略目標    績效評量指標   行動方案</a:t>
            </a:r>
            <a:r>
              <a:rPr lang="zh-TW" altLang="en-US" sz="2400" dirty="0" smtClean="0">
                <a:ea typeface="標楷體" pitchFamily="65" charset="-120"/>
              </a:rPr>
              <a:t/>
            </a:r>
            <a:br>
              <a:rPr lang="zh-TW" altLang="en-US" sz="2400" dirty="0" smtClean="0">
                <a:ea typeface="標楷體" pitchFamily="65" charset="-120"/>
              </a:rPr>
            </a:br>
            <a:endParaRPr lang="zh-TW" altLang="en-US" dirty="0" smtClean="0">
              <a:ea typeface="標楷體" pitchFamily="65" charset="-120"/>
            </a:endParaRPr>
          </a:p>
        </p:txBody>
      </p:sp>
      <p:graphicFrame>
        <p:nvGraphicFramePr>
          <p:cNvPr id="4915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47775" y="1606550"/>
          <a:ext cx="6537325" cy="446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Document" r:id="rId5" imgW="7504534" imgH="5122656" progId="Word.Document.8">
                  <p:embed/>
                </p:oleObj>
              </mc:Choice>
              <mc:Fallback>
                <p:oleObj name="Document" r:id="rId5" imgW="7504534" imgH="5122656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1606550"/>
                        <a:ext cx="6537325" cy="446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19100"/>
            <a:ext cx="8229600" cy="647700"/>
          </a:xfrm>
        </p:spPr>
        <p:txBody>
          <a:bodyPr/>
          <a:lstStyle/>
          <a:p>
            <a:r>
              <a:rPr lang="zh-TW" altLang="en-US" sz="3200" smtClean="0">
                <a:ea typeface="標楷體" pitchFamily="65" charset="-120"/>
              </a:rPr>
              <a:t>(4)移轉構面:人力資源計分卡之策略地圖範例</a:t>
            </a:r>
            <a:endParaRPr lang="zh-TW" altLang="en-US" smtClean="0">
              <a:ea typeface="標楷體" pitchFamily="65" charset="-120"/>
            </a:endParaRPr>
          </a:p>
        </p:txBody>
      </p:sp>
      <p:graphicFrame>
        <p:nvGraphicFramePr>
          <p:cNvPr id="5017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85813" y="1454150"/>
          <a:ext cx="8181975" cy="536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0" name="Document" r:id="rId5" imgW="5713576" imgH="3744563" progId="Word.Document.8">
                  <p:embed/>
                </p:oleObj>
              </mc:Choice>
              <mc:Fallback>
                <p:oleObj name="Document" r:id="rId5" imgW="5713576" imgH="374456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454150"/>
                        <a:ext cx="8181975" cy="5362575"/>
                      </a:xfrm>
                      <a:prstGeom prst="rect">
                        <a:avLst/>
                      </a:prstGeom>
                      <a:solidFill>
                        <a:srgbClr val="EAF1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19100"/>
            <a:ext cx="7772400" cy="4953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dirty="0" smtClean="0">
                <a:ea typeface="標楷體" pitchFamily="65" charset="-120"/>
              </a:rPr>
              <a:t>(5) 範例:關鍵績效衡量指標範例</a:t>
            </a:r>
            <a:endParaRPr lang="zh-TW" altLang="en-US" dirty="0" smtClean="0">
              <a:ea typeface="標楷體" pitchFamily="65" charset="-120"/>
            </a:endParaRPr>
          </a:p>
        </p:txBody>
      </p:sp>
      <p:graphicFrame>
        <p:nvGraphicFramePr>
          <p:cNvPr id="5120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22400" y="2036763"/>
          <a:ext cx="7073900" cy="447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Document" r:id="rId5" imgW="6007082" imgH="3800273" progId="Word.Document.8">
                  <p:embed/>
                </p:oleObj>
              </mc:Choice>
              <mc:Fallback>
                <p:oleObj name="Document" r:id="rId5" imgW="6007082" imgH="380027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2036763"/>
                        <a:ext cx="7073900" cy="447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zh-CN" altLang="en-US" smtClean="0"/>
              <a:t>謝謝！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平衡計分卡的風潮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1905000"/>
            <a:ext cx="7400925" cy="4498975"/>
          </a:xfrm>
        </p:spPr>
        <p:txBody>
          <a:bodyPr/>
          <a:lstStyle/>
          <a:p>
            <a:r>
              <a:rPr lang="zh-TW" altLang="en-US" sz="3600" smtClean="0">
                <a:ea typeface="新細明體" pitchFamily="18" charset="-120"/>
              </a:rPr>
              <a:t>哈佛管理評論 ( </a:t>
            </a:r>
            <a:r>
              <a:rPr lang="en-US" altLang="zh-TW" sz="3600" smtClean="0">
                <a:ea typeface="新細明體" pitchFamily="18" charset="-120"/>
              </a:rPr>
              <a:t>Harvard Business Review ) </a:t>
            </a:r>
            <a:r>
              <a:rPr lang="zh-TW" altLang="en-US" sz="3600" smtClean="0">
                <a:ea typeface="新細明體" pitchFamily="18" charset="-120"/>
              </a:rPr>
              <a:t>將平衡計分卡評選為近75年來最具影響力的管理工具之一</a:t>
            </a:r>
          </a:p>
          <a:p>
            <a:endParaRPr lang="zh-TW" altLang="en-US" sz="3600" smtClean="0">
              <a:ea typeface="新細明體" pitchFamily="18" charset="-120"/>
            </a:endParaRPr>
          </a:p>
          <a:p>
            <a:r>
              <a:rPr lang="zh-TW" altLang="en-US" sz="3600" smtClean="0">
                <a:ea typeface="新細明體" pitchFamily="18" charset="-120"/>
              </a:rPr>
              <a:t>美國財金雜誌(</a:t>
            </a:r>
            <a:r>
              <a:rPr lang="en-US" altLang="zh-TW" sz="3600" smtClean="0">
                <a:ea typeface="新細明體" pitchFamily="18" charset="-120"/>
              </a:rPr>
              <a:t>Fortune)</a:t>
            </a:r>
            <a:r>
              <a:rPr lang="zh-TW" altLang="en-US" sz="3600" smtClean="0">
                <a:ea typeface="新細明體" pitchFamily="18" charset="-120"/>
              </a:rPr>
              <a:t>一千大企業中，已有40%成功導入平衡計分卡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平衡計分卡之三大功能</a:t>
            </a:r>
          </a:p>
        </p:txBody>
      </p:sp>
      <p:sp>
        <p:nvSpPr>
          <p:cNvPr id="312324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11188" y="1773238"/>
            <a:ext cx="3527425" cy="12255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華康隸書體W5" pitchFamily="65" charset="-120"/>
              </a:rPr>
              <a:t>衡量系統</a:t>
            </a:r>
          </a:p>
        </p:txBody>
      </p:sp>
      <p:sp>
        <p:nvSpPr>
          <p:cNvPr id="312325" name="Oval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987675" y="3141663"/>
            <a:ext cx="3527425" cy="12255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華康隸書體W5" pitchFamily="65" charset="-120"/>
              </a:rPr>
              <a:t>策略管理系統</a:t>
            </a:r>
          </a:p>
        </p:txBody>
      </p:sp>
      <p:sp>
        <p:nvSpPr>
          <p:cNvPr id="312327" name="Oval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219700" y="4508500"/>
            <a:ext cx="3527425" cy="12255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華康隸書體W5" pitchFamily="65" charset="-120"/>
              </a:rPr>
              <a:t>溝通工具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企業的轉變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600200"/>
            <a:ext cx="8540750" cy="499745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ea typeface="+mn-ea"/>
              </a:rPr>
              <a:t>企業淘汰的速度</a:t>
            </a:r>
            <a:br>
              <a:rPr lang="zh-TW" altLang="en-US" sz="2800" b="1" dirty="0" smtClean="0">
                <a:solidFill>
                  <a:srgbClr val="FF0000"/>
                </a:solidFill>
                <a:ea typeface="+mn-ea"/>
              </a:rPr>
            </a:br>
            <a:r>
              <a:rPr lang="zh-TW" altLang="en-US" sz="2800" b="1" dirty="0" smtClean="0">
                <a:solidFill>
                  <a:srgbClr val="FF0000"/>
                </a:solidFill>
                <a:ea typeface="+mn-ea"/>
              </a:rPr>
              <a:t> 1. 1970~1980 32% 的五百大企業已經消失了。</a:t>
            </a:r>
            <a:br>
              <a:rPr lang="zh-TW" altLang="en-US" sz="2800" b="1" dirty="0" smtClean="0">
                <a:solidFill>
                  <a:srgbClr val="FF0000"/>
                </a:solidFill>
                <a:ea typeface="+mn-ea"/>
              </a:rPr>
            </a:br>
            <a:r>
              <a:rPr lang="zh-TW" altLang="en-US" sz="2800" b="1" dirty="0" smtClean="0">
                <a:solidFill>
                  <a:srgbClr val="FF0000"/>
                </a:solidFill>
                <a:ea typeface="+mn-ea"/>
              </a:rPr>
              <a:t> 2. 1980~1990 47% 的五百大企業已經消失了。</a:t>
            </a:r>
            <a:br>
              <a:rPr lang="zh-TW" altLang="en-US" sz="2800" b="1" dirty="0" smtClean="0">
                <a:solidFill>
                  <a:srgbClr val="FF0000"/>
                </a:solidFill>
                <a:ea typeface="+mn-ea"/>
              </a:rPr>
            </a:br>
            <a:r>
              <a:rPr lang="zh-TW" altLang="en-US" sz="2800" b="1" dirty="0" smtClean="0">
                <a:solidFill>
                  <a:srgbClr val="FF0000"/>
                </a:solidFill>
                <a:ea typeface="+mn-ea"/>
              </a:rPr>
              <a:t> 3. 1990~1998 54% 的五百大企業已經消失了。						---從美國《財富》雜誌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solidFill>
                  <a:srgbClr val="FF0000"/>
                </a:solidFill>
                <a:ea typeface="+mn-ea"/>
              </a:rPr>
              <a:t>如：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ea typeface="+mn-ea"/>
              </a:rPr>
              <a:t>有形資產逐漸被無形資產取代；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ea typeface="+mn-ea"/>
              </a:rPr>
              <a:t>大量生產與標準化逐漸被彈性大、回應快、創新、客制化所取代；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ea typeface="+mn-ea"/>
              </a:rPr>
              <a:t>功能別專業化流程逐漸被客戶導向企業內部流程取代；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ea typeface="+mn-ea"/>
              </a:rPr>
              <a:t>穩定的技術逐漸被持續快速創新、知識經濟、資訊科技所取代；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TW" altLang="en-US" sz="2400" dirty="0" smtClean="0">
                <a:ea typeface="+mn-ea"/>
              </a:rPr>
              <a:t>多角化與垂直整合逐漸被核心專長、策略聯盟所取代。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傳統績效管理出現盲點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341438"/>
            <a:ext cx="8374063" cy="5516562"/>
          </a:xfrm>
        </p:spPr>
        <p:txBody>
          <a:bodyPr/>
          <a:lstStyle/>
          <a:p>
            <a:r>
              <a:rPr lang="zh-TW" altLang="en-US" sz="2800" smtClean="0">
                <a:ea typeface="新細明體" pitchFamily="18" charset="-120"/>
              </a:rPr>
              <a:t>傳統的績效管理之效益</a:t>
            </a:r>
          </a:p>
          <a:p>
            <a:pPr lvl="1">
              <a:buFontTx/>
              <a:buNone/>
            </a:pPr>
            <a:r>
              <a:rPr lang="zh-TW" altLang="en-US" sz="2000" smtClean="0">
                <a:ea typeface="新細明體" pitchFamily="18" charset="-120"/>
              </a:rPr>
              <a:t>一、評估什麼，就得到什麼結果(</a:t>
            </a:r>
            <a:r>
              <a:rPr lang="en-US" altLang="zh-TW" sz="2000" smtClean="0">
                <a:ea typeface="新細明體" pitchFamily="18" charset="-120"/>
              </a:rPr>
              <a:t>You get what you measure.)。</a:t>
            </a:r>
          </a:p>
          <a:p>
            <a:pPr lvl="1">
              <a:buFontTx/>
              <a:buNone/>
            </a:pPr>
            <a:r>
              <a:rPr lang="zh-TW" altLang="en-US" sz="2000" smtClean="0">
                <a:ea typeface="新細明體" pitchFamily="18" charset="-120"/>
              </a:rPr>
              <a:t>二、告知員工，公司重視什麼(</a:t>
            </a:r>
            <a:r>
              <a:rPr lang="en-US" altLang="zh-TW" sz="2000" smtClean="0">
                <a:ea typeface="新細明體" pitchFamily="18" charset="-120"/>
              </a:rPr>
              <a:t>What we emphasize?)。</a:t>
            </a:r>
          </a:p>
          <a:p>
            <a:pPr lvl="1">
              <a:buFontTx/>
              <a:buNone/>
            </a:pPr>
            <a:r>
              <a:rPr lang="zh-TW" altLang="en-US" sz="2000" smtClean="0">
                <a:ea typeface="新細明體" pitchFamily="18" charset="-120"/>
              </a:rPr>
              <a:t>三、讓員工知道公司鼓勵何種行為(</a:t>
            </a:r>
            <a:r>
              <a:rPr lang="en-US" altLang="zh-TW" sz="2000" smtClean="0">
                <a:ea typeface="新細明體" pitchFamily="18" charset="-120"/>
              </a:rPr>
              <a:t>What behavior will be encouraged?)。</a:t>
            </a:r>
          </a:p>
          <a:p>
            <a:pPr lvl="1">
              <a:buFontTx/>
              <a:buNone/>
            </a:pPr>
            <a:r>
              <a:rPr lang="zh-TW" altLang="en-US" sz="2000" smtClean="0">
                <a:ea typeface="新細明體" pitchFamily="18" charset="-120"/>
              </a:rPr>
              <a:t>四、不再僅強調員工作哪些事(</a:t>
            </a:r>
            <a:r>
              <a:rPr lang="en-US" altLang="zh-TW" sz="2000" smtClean="0">
                <a:ea typeface="新細明體" pitchFamily="18" charset="-120"/>
              </a:rPr>
              <a:t>what they do!)，</a:t>
            </a:r>
            <a:r>
              <a:rPr lang="zh-TW" altLang="en-US" sz="2000" smtClean="0">
                <a:ea typeface="新細明體" pitchFamily="18" charset="-120"/>
              </a:rPr>
              <a:t>更強調要做到何種程度(</a:t>
            </a:r>
            <a:r>
              <a:rPr lang="en-US" altLang="zh-TW" sz="2000" smtClean="0">
                <a:ea typeface="新細明體" pitchFamily="18" charset="-120"/>
              </a:rPr>
              <a:t>How well they do!)。?</a:t>
            </a:r>
            <a:br>
              <a:rPr lang="en-US" altLang="zh-TW" sz="2000" smtClean="0">
                <a:ea typeface="新細明體" pitchFamily="18" charset="-120"/>
              </a:rPr>
            </a:br>
            <a:endParaRPr lang="en-US" altLang="zh-TW" sz="2000" smtClean="0">
              <a:ea typeface="新細明體" pitchFamily="18" charset="-120"/>
            </a:endParaRPr>
          </a:p>
          <a:p>
            <a:r>
              <a:rPr lang="zh-TW" altLang="en-US" sz="2800" smtClean="0">
                <a:ea typeface="新細明體" pitchFamily="18" charset="-120"/>
              </a:rPr>
              <a:t>傳統的績效管理之盲點</a:t>
            </a:r>
            <a:br>
              <a:rPr lang="zh-TW" altLang="en-US" sz="2800" smtClean="0">
                <a:ea typeface="新細明體" pitchFamily="18" charset="-120"/>
              </a:rPr>
            </a:br>
            <a:r>
              <a:rPr lang="zh-TW" altLang="en-US" sz="2000" smtClean="0">
                <a:ea typeface="新細明體" pitchFamily="18" charset="-120"/>
              </a:rPr>
              <a:t>一、傳統的績效考核制度，似乎與公司的競爭優勢無關。</a:t>
            </a:r>
            <a:br>
              <a:rPr lang="zh-TW" altLang="en-US" sz="2000" smtClean="0">
                <a:ea typeface="新細明體" pitchFamily="18" charset="-120"/>
              </a:rPr>
            </a:br>
            <a:r>
              <a:rPr lang="zh-TW" altLang="en-US" sz="2000" smtClean="0">
                <a:ea typeface="新細明體" pitchFamily="18" charset="-120"/>
              </a:rPr>
              <a:t>二、傳統的績效考核制度，似乎無法滿足客戶需求。(營收來自客戶)</a:t>
            </a:r>
            <a:br>
              <a:rPr lang="zh-TW" altLang="en-US" sz="2000" smtClean="0">
                <a:ea typeface="新細明體" pitchFamily="18" charset="-120"/>
              </a:rPr>
            </a:br>
            <a:r>
              <a:rPr lang="zh-TW" altLang="en-US" sz="2000" smtClean="0">
                <a:ea typeface="新細明體" pitchFamily="18" charset="-120"/>
              </a:rPr>
              <a:t>三、傳統的績效考核制度，似乎並未鼓勵員工學習與創新。</a:t>
            </a:r>
            <a:br>
              <a:rPr lang="zh-TW" altLang="en-US" sz="2000" smtClean="0">
                <a:ea typeface="新細明體" pitchFamily="18" charset="-120"/>
              </a:rPr>
            </a:br>
            <a:r>
              <a:rPr lang="zh-TW" altLang="en-US" sz="2000" smtClean="0">
                <a:ea typeface="新細明體" pitchFamily="18" charset="-120"/>
              </a:rPr>
              <a:t>四、傳統的績效考核制度，似乎都重短期績效，忽略企業長期需要。</a:t>
            </a:r>
            <a:br>
              <a:rPr lang="zh-TW" altLang="en-US" sz="2000" smtClean="0">
                <a:ea typeface="新細明體" pitchFamily="18" charset="-120"/>
              </a:rPr>
            </a:br>
            <a:r>
              <a:rPr lang="zh-TW" altLang="en-US" sz="2000" smtClean="0">
                <a:ea typeface="新細明體" pitchFamily="18" charset="-120"/>
              </a:rPr>
              <a:t>五、傳統的績效考核，似乎只報告上期的事，無法告知經理人下期要 如何改善。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zh-CN" altLang="en-US" smtClean="0">
                <a:latin typeface="華康中圓體" pitchFamily="49" charset="-120"/>
                <a:ea typeface="華康中圓體" pitchFamily="49" charset="-120"/>
              </a:rPr>
              <a:t>衡量</a:t>
            </a:r>
            <a:endParaRPr lang="zh-TW" altLang="en-US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12875"/>
            <a:ext cx="7561263" cy="48958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ea typeface="+mn-ea"/>
              </a:rPr>
              <a:t>當你對所要表達的事可以進行衡量並以數位陳述時，則表示對此事已有相當瞭解；當你無法以數字陳述所要表達的事情時，表示你對此事的瞭解仍是貧乏且不足的。</a:t>
            </a:r>
          </a:p>
          <a:p>
            <a:pPr lvl="3" algn="r" fontAlgn="auto">
              <a:spcAft>
                <a:spcPts val="0"/>
              </a:spcAft>
              <a:buFontTx/>
              <a:buNone/>
              <a:defRPr/>
            </a:pPr>
            <a:r>
              <a:rPr lang="en-US" altLang="zh-TW" dirty="0" smtClean="0">
                <a:ea typeface="+mn-ea"/>
              </a:rPr>
              <a:t>----------</a:t>
            </a:r>
            <a:r>
              <a:rPr lang="zh-TW" altLang="en-US" dirty="0" smtClean="0">
                <a:ea typeface="+mn-ea"/>
              </a:rPr>
              <a:t>洛德。卡文（</a:t>
            </a:r>
            <a:r>
              <a:rPr lang="en-US" altLang="zh-TW" dirty="0" smtClean="0">
                <a:ea typeface="+mn-ea"/>
              </a:rPr>
              <a:t>Lord Kelvin</a:t>
            </a:r>
            <a:r>
              <a:rPr lang="zh-TW" altLang="zh-CN" dirty="0" smtClean="0">
                <a:ea typeface="+mn-ea"/>
              </a:rPr>
              <a:t>），</a:t>
            </a:r>
            <a:r>
              <a:rPr lang="en-US" altLang="zh-TW" dirty="0" smtClean="0">
                <a:ea typeface="+mn-ea"/>
              </a:rPr>
              <a:t>1824-1907</a:t>
            </a:r>
          </a:p>
          <a:p>
            <a:pPr fontAlgn="auto">
              <a:spcAft>
                <a:spcPts val="0"/>
              </a:spcAft>
              <a:defRPr/>
            </a:pPr>
            <a:endParaRPr lang="zh-TW" altLang="zh-CN" dirty="0" smtClean="0">
              <a:ea typeface="+mn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ea typeface="+mn-ea"/>
              </a:rPr>
              <a:t>以往，為了衡量績效，所以寄託在唯一值得信賴性的“財務性績效衡量指標”上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Office\Templates\簡報設計範本\high voltage.pot</Template>
  <TotalTime>2302</TotalTime>
  <Words>3057</Words>
  <Application>Microsoft Office PowerPoint</Application>
  <PresentationFormat>如螢幕大小 (4:3)</PresentationFormat>
  <Paragraphs>674</Paragraphs>
  <Slides>47</Slides>
  <Notes>42</Notes>
  <HiddenSlides>0</HiddenSlides>
  <MMClips>0</MMClips>
  <ScaleCrop>false</ScaleCrop>
  <HeadingPairs>
    <vt:vector size="8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65" baseType="lpstr">
      <vt:lpstr>Arial</vt:lpstr>
      <vt:lpstr>SimSun</vt:lpstr>
      <vt:lpstr>Calibri</vt:lpstr>
      <vt:lpstr>Times New Roman</vt:lpstr>
      <vt:lpstr>新細明體</vt:lpstr>
      <vt:lpstr>標楷體</vt:lpstr>
      <vt:lpstr>華康隸書體W5</vt:lpstr>
      <vt:lpstr>華康中圓體</vt:lpstr>
      <vt:lpstr>Monotype Sorts</vt:lpstr>
      <vt:lpstr>華康行書體(P)</vt:lpstr>
      <vt:lpstr>Tahoma</vt:lpstr>
      <vt:lpstr>sөũ</vt:lpstr>
      <vt:lpstr>Wingdings</vt:lpstr>
      <vt:lpstr>华文中宋</vt:lpstr>
      <vt:lpstr>方正姚体</vt:lpstr>
      <vt:lpstr>Office 佈景主題</vt:lpstr>
      <vt:lpstr>1_Office 佈景主題</vt:lpstr>
      <vt:lpstr>Microsoft Word 97 - 2003 文件</vt:lpstr>
      <vt:lpstr>平衡計分卡與人力資源結合:   建構企業之人力資源計分卡</vt:lpstr>
      <vt:lpstr>1.前言</vt:lpstr>
      <vt:lpstr>2.平衡計分卡的發展</vt:lpstr>
      <vt:lpstr>平衡計分卡的起源</vt:lpstr>
      <vt:lpstr>平衡計分卡的風潮</vt:lpstr>
      <vt:lpstr>平衡計分卡之三大功能</vt:lpstr>
      <vt:lpstr>企業的轉變</vt:lpstr>
      <vt:lpstr>傳統績效管理出現盲點</vt:lpstr>
      <vt:lpstr>衡量</vt:lpstr>
      <vt:lpstr>傳統財務績效指標的缺點</vt:lpstr>
      <vt:lpstr>彌補傳統財務績效指標的不足</vt:lpstr>
      <vt:lpstr>企業為什麼要導入平衡計分卡</vt:lpstr>
      <vt:lpstr>什麼是平衡計分卡（BSC)</vt:lpstr>
      <vt:lpstr>PowerPoint 簡報</vt:lpstr>
      <vt:lpstr>使命、核心價值觀、願景</vt:lpstr>
      <vt:lpstr>目標管理 V.S. 策略聚焦的管理</vt:lpstr>
      <vt:lpstr>PowerPoint 簡報</vt:lpstr>
      <vt:lpstr>PowerPoint 簡報</vt:lpstr>
      <vt:lpstr>PowerPoint 簡報</vt:lpstr>
      <vt:lpstr>四個構面</vt:lpstr>
      <vt:lpstr>財務衡量構面</vt:lpstr>
      <vt:lpstr>財務層面</vt:lpstr>
      <vt:lpstr>常用財務性衡量指標</vt:lpstr>
      <vt:lpstr>顧客層面</vt:lpstr>
      <vt:lpstr>常用顧客衡量指標</vt:lpstr>
      <vt:lpstr>內部流程構面</vt:lpstr>
      <vt:lpstr>內部流程價值鏈</vt:lpstr>
      <vt:lpstr>常用內部流程衡量指標</vt:lpstr>
      <vt:lpstr>學習和成長</vt:lpstr>
      <vt:lpstr>常用學習與成長衡量指標</vt:lpstr>
      <vt:lpstr>平衡計分卡</vt:lpstr>
      <vt:lpstr>平衡計分卡-執行策略的工具</vt:lpstr>
      <vt:lpstr>平衡計分卡和企業經營策略～背景</vt:lpstr>
      <vt:lpstr>平衡計分卡和企業經營策略</vt:lpstr>
      <vt:lpstr>平衡計分卡中的平衡</vt:lpstr>
      <vt:lpstr>平衡的意義 I : 兼顧</vt:lpstr>
      <vt:lpstr>BSC-管理系統的核心</vt:lpstr>
      <vt:lpstr>實施平衡計分卡的六個步驟</vt:lpstr>
      <vt:lpstr>七項原則</vt:lpstr>
      <vt:lpstr>關鍵成功因素</vt:lpstr>
      <vt:lpstr>4.企業人力資源計分卡</vt:lpstr>
      <vt:lpstr> (1)企業策略:人力資源的技能與企業策略方向的關聯 </vt:lpstr>
      <vt:lpstr>(2)人力資源績效衡量指標:人力資源管理關鍵流程指標KPI </vt:lpstr>
      <vt:lpstr>(3)導入程式:人力資源計分卡導入之步驟一覽表 願景    使命    策略目標    績效評量指標   行動方案 </vt:lpstr>
      <vt:lpstr>(4)移轉構面:人力資源計分卡之策略地圖範例</vt:lpstr>
      <vt:lpstr>(5) 範例:關鍵績效衡量指標範例</vt:lpstr>
      <vt:lpstr>PowerPoint 簡報</vt:lpstr>
    </vt:vector>
  </TitlesOfParts>
  <Company>Joya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</dc:title>
  <dc:creator>Oliver Shaw</dc:creator>
  <cp:lastModifiedBy>user</cp:lastModifiedBy>
  <cp:revision>115</cp:revision>
  <dcterms:created xsi:type="dcterms:W3CDTF">2000-12-04T07:04:51Z</dcterms:created>
  <dcterms:modified xsi:type="dcterms:W3CDTF">2015-11-12T16:19:33Z</dcterms:modified>
</cp:coreProperties>
</file>